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6" r:id="rId2"/>
    <p:sldId id="418" r:id="rId3"/>
    <p:sldId id="399" r:id="rId4"/>
    <p:sldId id="257" r:id="rId5"/>
    <p:sldId id="415" r:id="rId6"/>
    <p:sldId id="390" r:id="rId7"/>
    <p:sldId id="409" r:id="rId8"/>
    <p:sldId id="295" r:id="rId9"/>
    <p:sldId id="284" r:id="rId10"/>
    <p:sldId id="419" r:id="rId11"/>
    <p:sldId id="400" r:id="rId12"/>
    <p:sldId id="414" r:id="rId13"/>
    <p:sldId id="401" r:id="rId14"/>
    <p:sldId id="423" r:id="rId15"/>
    <p:sldId id="380" r:id="rId16"/>
    <p:sldId id="422" r:id="rId17"/>
    <p:sldId id="410" r:id="rId18"/>
    <p:sldId id="421" r:id="rId19"/>
    <p:sldId id="416" r:id="rId20"/>
    <p:sldId id="425" r:id="rId21"/>
    <p:sldId id="420" r:id="rId22"/>
    <p:sldId id="259" r:id="rId23"/>
    <p:sldId id="344" r:id="rId24"/>
    <p:sldId id="403" r:id="rId25"/>
    <p:sldId id="31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848"/>
    <a:srgbClr val="DD75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B8D922-BFE8-45F6-A267-ECD4311E589F}" v="157" dt="2024-04-11T13:26:03.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96" autoAdjust="0"/>
    <p:restoredTop sz="94660"/>
  </p:normalViewPr>
  <p:slideViewPr>
    <p:cSldViewPr>
      <p:cViewPr varScale="1">
        <p:scale>
          <a:sx n="108" d="100"/>
          <a:sy n="108" d="100"/>
        </p:scale>
        <p:origin x="1302"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1F6C93-9656-4125-A79C-9988455A90D2}" type="datetimeFigureOut">
              <a:rPr lang="en-US" smtClean="0"/>
              <a:pPr/>
              <a:t>6/5/2024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CBE1B9-BF54-42F4-B69B-108E19D0A724}" type="slidenum">
              <a:rPr lang="en-GB" smtClean="0"/>
              <a:pPr/>
              <a:t>‹#›</a:t>
            </a:fld>
            <a:endParaRPr lang="en-GB"/>
          </a:p>
        </p:txBody>
      </p:sp>
    </p:spTree>
    <p:extLst>
      <p:ext uri="{BB962C8B-B14F-4D97-AF65-F5344CB8AC3E}">
        <p14:creationId xmlns:p14="http://schemas.microsoft.com/office/powerpoint/2010/main" val="808768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3</a:t>
            </a:fld>
            <a:endParaRPr lang="en-GB"/>
          </a:p>
        </p:txBody>
      </p:sp>
    </p:spTree>
    <p:extLst>
      <p:ext uri="{BB962C8B-B14F-4D97-AF65-F5344CB8AC3E}">
        <p14:creationId xmlns:p14="http://schemas.microsoft.com/office/powerpoint/2010/main" val="2063168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4</a:t>
            </a:fld>
            <a:endParaRPr lang="en-GB"/>
          </a:p>
        </p:txBody>
      </p:sp>
    </p:spTree>
    <p:extLst>
      <p:ext uri="{BB962C8B-B14F-4D97-AF65-F5344CB8AC3E}">
        <p14:creationId xmlns:p14="http://schemas.microsoft.com/office/powerpoint/2010/main" val="382822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5</a:t>
            </a:fld>
            <a:endParaRPr lang="en-GB"/>
          </a:p>
        </p:txBody>
      </p:sp>
    </p:spTree>
    <p:extLst>
      <p:ext uri="{BB962C8B-B14F-4D97-AF65-F5344CB8AC3E}">
        <p14:creationId xmlns:p14="http://schemas.microsoft.com/office/powerpoint/2010/main" val="257380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6</a:t>
            </a:fld>
            <a:endParaRPr lang="en-GB"/>
          </a:p>
        </p:txBody>
      </p:sp>
    </p:spTree>
    <p:extLst>
      <p:ext uri="{BB962C8B-B14F-4D97-AF65-F5344CB8AC3E}">
        <p14:creationId xmlns:p14="http://schemas.microsoft.com/office/powerpoint/2010/main" val="456071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7</a:t>
            </a:fld>
            <a:endParaRPr lang="en-GB"/>
          </a:p>
        </p:txBody>
      </p:sp>
    </p:spTree>
    <p:extLst>
      <p:ext uri="{BB962C8B-B14F-4D97-AF65-F5344CB8AC3E}">
        <p14:creationId xmlns:p14="http://schemas.microsoft.com/office/powerpoint/2010/main" val="1822254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8</a:t>
            </a:fld>
            <a:endParaRPr lang="en-GB"/>
          </a:p>
        </p:txBody>
      </p:sp>
    </p:spTree>
    <p:extLst>
      <p:ext uri="{BB962C8B-B14F-4D97-AF65-F5344CB8AC3E}">
        <p14:creationId xmlns:p14="http://schemas.microsoft.com/office/powerpoint/2010/main" val="3786152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9</a:t>
            </a:fld>
            <a:endParaRPr lang="en-GB"/>
          </a:p>
        </p:txBody>
      </p:sp>
    </p:spTree>
    <p:extLst>
      <p:ext uri="{BB962C8B-B14F-4D97-AF65-F5344CB8AC3E}">
        <p14:creationId xmlns:p14="http://schemas.microsoft.com/office/powerpoint/2010/main" val="3670592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10</a:t>
            </a:fld>
            <a:endParaRPr lang="en-GB"/>
          </a:p>
        </p:txBody>
      </p:sp>
    </p:spTree>
    <p:extLst>
      <p:ext uri="{BB962C8B-B14F-4D97-AF65-F5344CB8AC3E}">
        <p14:creationId xmlns:p14="http://schemas.microsoft.com/office/powerpoint/2010/main" val="880327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11</a:t>
            </a:fld>
            <a:endParaRPr lang="en-GB"/>
          </a:p>
        </p:txBody>
      </p:sp>
    </p:spTree>
    <p:extLst>
      <p:ext uri="{BB962C8B-B14F-4D97-AF65-F5344CB8AC3E}">
        <p14:creationId xmlns:p14="http://schemas.microsoft.com/office/powerpoint/2010/main" val="3404645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12</a:t>
            </a:fld>
            <a:endParaRPr lang="en-GB"/>
          </a:p>
        </p:txBody>
      </p:sp>
    </p:spTree>
    <p:extLst>
      <p:ext uri="{BB962C8B-B14F-4D97-AF65-F5344CB8AC3E}">
        <p14:creationId xmlns:p14="http://schemas.microsoft.com/office/powerpoint/2010/main" val="2794510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13</a:t>
            </a:fld>
            <a:endParaRPr lang="en-GB"/>
          </a:p>
        </p:txBody>
      </p:sp>
    </p:spTree>
    <p:extLst>
      <p:ext uri="{BB962C8B-B14F-4D97-AF65-F5344CB8AC3E}">
        <p14:creationId xmlns:p14="http://schemas.microsoft.com/office/powerpoint/2010/main" val="847009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14</a:t>
            </a:fld>
            <a:endParaRPr lang="en-GB"/>
          </a:p>
        </p:txBody>
      </p:sp>
    </p:spTree>
    <p:extLst>
      <p:ext uri="{BB962C8B-B14F-4D97-AF65-F5344CB8AC3E}">
        <p14:creationId xmlns:p14="http://schemas.microsoft.com/office/powerpoint/2010/main" val="3845043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15</a:t>
            </a:fld>
            <a:endParaRPr lang="en-GB"/>
          </a:p>
        </p:txBody>
      </p:sp>
    </p:spTree>
    <p:extLst>
      <p:ext uri="{BB962C8B-B14F-4D97-AF65-F5344CB8AC3E}">
        <p14:creationId xmlns:p14="http://schemas.microsoft.com/office/powerpoint/2010/main" val="3744980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16</a:t>
            </a:fld>
            <a:endParaRPr lang="en-GB"/>
          </a:p>
        </p:txBody>
      </p:sp>
    </p:spTree>
    <p:extLst>
      <p:ext uri="{BB962C8B-B14F-4D97-AF65-F5344CB8AC3E}">
        <p14:creationId xmlns:p14="http://schemas.microsoft.com/office/powerpoint/2010/main" val="473471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18</a:t>
            </a:fld>
            <a:endParaRPr lang="en-GB"/>
          </a:p>
        </p:txBody>
      </p:sp>
    </p:spTree>
    <p:extLst>
      <p:ext uri="{BB962C8B-B14F-4D97-AF65-F5344CB8AC3E}">
        <p14:creationId xmlns:p14="http://schemas.microsoft.com/office/powerpoint/2010/main" val="1545044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19</a:t>
            </a:fld>
            <a:endParaRPr lang="en-GB"/>
          </a:p>
        </p:txBody>
      </p:sp>
    </p:spTree>
    <p:extLst>
      <p:ext uri="{BB962C8B-B14F-4D97-AF65-F5344CB8AC3E}">
        <p14:creationId xmlns:p14="http://schemas.microsoft.com/office/powerpoint/2010/main" val="1159909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21</a:t>
            </a:fld>
            <a:endParaRPr lang="en-GB"/>
          </a:p>
        </p:txBody>
      </p:sp>
    </p:spTree>
    <p:extLst>
      <p:ext uri="{BB962C8B-B14F-4D97-AF65-F5344CB8AC3E}">
        <p14:creationId xmlns:p14="http://schemas.microsoft.com/office/powerpoint/2010/main" val="1987185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22</a:t>
            </a:fld>
            <a:endParaRPr lang="en-GB"/>
          </a:p>
        </p:txBody>
      </p:sp>
    </p:spTree>
    <p:extLst>
      <p:ext uri="{BB962C8B-B14F-4D97-AF65-F5344CB8AC3E}">
        <p14:creationId xmlns:p14="http://schemas.microsoft.com/office/powerpoint/2010/main" val="1910440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23</a:t>
            </a:fld>
            <a:endParaRPr lang="en-GB"/>
          </a:p>
        </p:txBody>
      </p:sp>
    </p:spTree>
    <p:extLst>
      <p:ext uri="{BB962C8B-B14F-4D97-AF65-F5344CB8AC3E}">
        <p14:creationId xmlns:p14="http://schemas.microsoft.com/office/powerpoint/2010/main" val="1910440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A3CBE1B9-BF54-42F4-B69B-108E19D0A724}" type="slidenum">
              <a:rPr lang="en-GB" smtClean="0"/>
              <a:pPr/>
              <a:t>25</a:t>
            </a:fld>
            <a:endParaRPr lang="en-GB"/>
          </a:p>
        </p:txBody>
      </p:sp>
    </p:spTree>
    <p:extLst>
      <p:ext uri="{BB962C8B-B14F-4D97-AF65-F5344CB8AC3E}">
        <p14:creationId xmlns:p14="http://schemas.microsoft.com/office/powerpoint/2010/main" val="1721355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0467F9C-5D45-447A-9C16-C151096C9A42}" type="datetimeFigureOut">
              <a:rPr lang="en-US" smtClean="0"/>
              <a:pPr/>
              <a:t>6/5/2024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363769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467F9C-5D45-447A-9C16-C151096C9A42}" type="datetimeFigureOut">
              <a:rPr lang="en-US" smtClean="0"/>
              <a:pPr/>
              <a:t>6/5/2024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102771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467F9C-5D45-447A-9C16-C151096C9A42}" type="datetimeFigureOut">
              <a:rPr lang="en-US" smtClean="0"/>
              <a:pPr/>
              <a:t>6/5/2024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1277834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0467F9C-5D45-447A-9C16-C151096C9A42}" type="datetimeFigureOut">
              <a:rPr lang="en-US" smtClean="0"/>
              <a:pPr/>
              <a:t>6/5/2024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70606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0467F9C-5D45-447A-9C16-C151096C9A42}" type="datetimeFigureOut">
              <a:rPr lang="en-US" smtClean="0"/>
              <a:pPr/>
              <a:t>6/5/2024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305428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0467F9C-5D45-447A-9C16-C151096C9A42}" type="datetimeFigureOut">
              <a:rPr lang="en-US" smtClean="0"/>
              <a:pPr/>
              <a:t>6/5/2024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676801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467F9C-5D45-447A-9C16-C151096C9A42}" type="datetimeFigureOut">
              <a:rPr lang="en-US" smtClean="0"/>
              <a:pPr/>
              <a:t>6/5/2024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2618956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0467F9C-5D45-447A-9C16-C151096C9A42}" type="datetimeFigureOut">
              <a:rPr lang="en-US" smtClean="0"/>
              <a:pPr/>
              <a:t>6/5/2024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322216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0467F9C-5D45-447A-9C16-C151096C9A42}" type="datetimeFigureOut">
              <a:rPr lang="en-US" smtClean="0"/>
              <a:pPr/>
              <a:t>6/5/2024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3006622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467F9C-5D45-447A-9C16-C151096C9A42}" type="datetimeFigureOut">
              <a:rPr lang="en-US" smtClean="0"/>
              <a:pPr/>
              <a:t>6/5/2024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3627837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0467F9C-5D45-447A-9C16-C151096C9A42}" type="datetimeFigureOut">
              <a:rPr lang="en-US" smtClean="0"/>
              <a:pPr/>
              <a:t>6/5/2024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77C06F-F780-42E6-AD31-E73C72378AFC}" type="slidenum">
              <a:rPr lang="en-GB" smtClean="0"/>
              <a:pPr/>
              <a:t>‹#›</a:t>
            </a:fld>
            <a:endParaRPr lang="en-GB"/>
          </a:p>
        </p:txBody>
      </p:sp>
    </p:spTree>
    <p:extLst>
      <p:ext uri="{BB962C8B-B14F-4D97-AF65-F5344CB8AC3E}">
        <p14:creationId xmlns:p14="http://schemas.microsoft.com/office/powerpoint/2010/main" val="293419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467F9C-5D45-447A-9C16-C151096C9A42}" type="datetimeFigureOut">
              <a:rPr lang="en-US" smtClean="0"/>
              <a:pPr/>
              <a:t>6/5/2024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77C06F-F780-42E6-AD31-E73C72378AFC}" type="slidenum">
              <a:rPr lang="en-GB" smtClean="0"/>
              <a:pPr/>
              <a:t>‹#›</a:t>
            </a:fld>
            <a:endParaRPr lang="en-GB"/>
          </a:p>
        </p:txBody>
      </p:sp>
    </p:spTree>
    <p:extLst>
      <p:ext uri="{BB962C8B-B14F-4D97-AF65-F5344CB8AC3E}">
        <p14:creationId xmlns:p14="http://schemas.microsoft.com/office/powerpoint/2010/main" val="1231324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youtu.be/haXvUVA6erM"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798641"/>
          </a:xfrm>
        </p:spPr>
        <p:txBody>
          <a:bodyPr>
            <a:normAutofit fontScale="90000"/>
          </a:bodyPr>
          <a:lstStyle/>
          <a:p>
            <a:r>
              <a:rPr lang="en-GB" sz="3600" b="1" u="sng" dirty="0" err="1">
                <a:solidFill>
                  <a:srgbClr val="103848"/>
                </a:solidFill>
              </a:rPr>
              <a:t>Marlbrook</a:t>
            </a:r>
            <a:r>
              <a:rPr lang="en-GB" sz="3600" b="1" u="sng" dirty="0">
                <a:solidFill>
                  <a:srgbClr val="103848"/>
                </a:solidFill>
              </a:rPr>
              <a:t>, Little </a:t>
            </a:r>
            <a:r>
              <a:rPr lang="en-GB" sz="3600" b="1" u="sng" dirty="0" err="1">
                <a:solidFill>
                  <a:srgbClr val="103848"/>
                </a:solidFill>
              </a:rPr>
              <a:t>Dewchurch</a:t>
            </a:r>
            <a:r>
              <a:rPr lang="en-GB" sz="3600" b="1" u="sng" dirty="0">
                <a:solidFill>
                  <a:srgbClr val="103848"/>
                </a:solidFill>
              </a:rPr>
              <a:t>, </a:t>
            </a:r>
            <a:br>
              <a:rPr lang="en-GB" sz="3600" b="1" u="sng" dirty="0">
                <a:solidFill>
                  <a:srgbClr val="103848"/>
                </a:solidFill>
              </a:rPr>
            </a:br>
            <a:r>
              <a:rPr lang="en-GB" sz="3600" b="1" u="sng" dirty="0">
                <a:solidFill>
                  <a:srgbClr val="103848"/>
                </a:solidFill>
              </a:rPr>
              <a:t>Wellington &amp;St Martins Primary Schools</a:t>
            </a:r>
            <a:br>
              <a:rPr lang="en-GB" sz="3600" b="1" u="sng" dirty="0">
                <a:solidFill>
                  <a:srgbClr val="103848"/>
                </a:solidFill>
              </a:rPr>
            </a:br>
            <a:r>
              <a:rPr lang="en-GB" sz="3600" b="1" u="sng" dirty="0">
                <a:solidFill>
                  <a:srgbClr val="103848"/>
                </a:solidFill>
              </a:rPr>
              <a:t>Camping Residential 2024</a:t>
            </a:r>
          </a:p>
        </p:txBody>
      </p:sp>
      <p:sp>
        <p:nvSpPr>
          <p:cNvPr id="3" name="Subtitle 2"/>
          <p:cNvSpPr>
            <a:spLocks noGrp="1"/>
          </p:cNvSpPr>
          <p:nvPr>
            <p:ph type="subTitle" idx="1"/>
          </p:nvPr>
        </p:nvSpPr>
        <p:spPr>
          <a:xfrm>
            <a:off x="785786" y="5143512"/>
            <a:ext cx="7500990" cy="828684"/>
          </a:xfrm>
        </p:spPr>
        <p:txBody>
          <a:bodyPr>
            <a:normAutofit/>
          </a:bodyPr>
          <a:lstStyle/>
          <a:p>
            <a:r>
              <a:rPr lang="en-GB" dirty="0">
                <a:solidFill>
                  <a:srgbClr val="103848"/>
                </a:solidFill>
                <a:latin typeface="+mj-lt"/>
              </a:rPr>
              <a:t>June 2024</a:t>
            </a:r>
          </a:p>
        </p:txBody>
      </p:sp>
      <p:sp>
        <p:nvSpPr>
          <p:cNvPr id="5" name="TextBox 4"/>
          <p:cNvSpPr txBox="1"/>
          <p:nvPr/>
        </p:nvSpPr>
        <p:spPr>
          <a:xfrm>
            <a:off x="821504" y="4110358"/>
            <a:ext cx="8214992" cy="584775"/>
          </a:xfrm>
          <a:prstGeom prst="rect">
            <a:avLst/>
          </a:prstGeom>
          <a:noFill/>
        </p:spPr>
        <p:txBody>
          <a:bodyPr wrap="square" rtlCol="0">
            <a:spAutoFit/>
          </a:bodyPr>
          <a:lstStyle/>
          <a:p>
            <a:r>
              <a:rPr lang="en-GB" sz="3200" dirty="0">
                <a:solidFill>
                  <a:srgbClr val="103848"/>
                </a:solidFill>
                <a:latin typeface="+mj-lt"/>
              </a:rPr>
              <a:t>At Oaker Wood Leisure, Herefordshire</a:t>
            </a:r>
          </a:p>
        </p:txBody>
      </p:sp>
      <p:pic>
        <p:nvPicPr>
          <p:cNvPr id="11" name="Picture 10" descr="Green letters on a black background&#10;&#10;Description automatically generated with medium confidence">
            <a:extLst>
              <a:ext uri="{FF2B5EF4-FFF2-40B4-BE49-F238E27FC236}">
                <a16:creationId xmlns:a16="http://schemas.microsoft.com/office/drawing/2014/main" id="{2609C4FE-B70A-438B-DDEF-5A447972C39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35292" y="157048"/>
            <a:ext cx="4873415" cy="14575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8156DA-13F5-42A4-BF07-9BA9A5F822BF}"/>
              </a:ext>
            </a:extLst>
          </p:cNvPr>
          <p:cNvSpPr txBox="1"/>
          <p:nvPr/>
        </p:nvSpPr>
        <p:spPr>
          <a:xfrm>
            <a:off x="1862825" y="2780928"/>
            <a:ext cx="5418348" cy="707886"/>
          </a:xfrm>
          <a:prstGeom prst="rect">
            <a:avLst/>
          </a:prstGeom>
          <a:noFill/>
        </p:spPr>
        <p:txBody>
          <a:bodyPr wrap="square" rtlCol="0">
            <a:spAutoFit/>
          </a:bodyPr>
          <a:lstStyle/>
          <a:p>
            <a:pPr algn="ctr"/>
            <a:r>
              <a:rPr lang="en-GB" sz="4000" u="sng" dirty="0">
                <a:solidFill>
                  <a:srgbClr val="103848"/>
                </a:solidFill>
              </a:rPr>
              <a:t>School </a:t>
            </a:r>
            <a:r>
              <a:rPr lang="en-GB" sz="4000" u="sng" dirty="0">
                <a:solidFill>
                  <a:srgbClr val="103848"/>
                </a:solidFill>
                <a:hlinkClick r:id="rId2"/>
              </a:rPr>
              <a:t>Camp</a:t>
            </a:r>
            <a:r>
              <a:rPr lang="en-GB" sz="4000" u="sng" dirty="0">
                <a:solidFill>
                  <a:srgbClr val="103848"/>
                </a:solidFill>
              </a:rPr>
              <a:t> Video</a:t>
            </a:r>
          </a:p>
        </p:txBody>
      </p:sp>
      <p:sp>
        <p:nvSpPr>
          <p:cNvPr id="6" name="TextBox 5">
            <a:extLst>
              <a:ext uri="{FF2B5EF4-FFF2-40B4-BE49-F238E27FC236}">
                <a16:creationId xmlns:a16="http://schemas.microsoft.com/office/drawing/2014/main" id="{A9A0E47E-4363-4008-8D07-05A154ABE34E}"/>
              </a:ext>
            </a:extLst>
          </p:cNvPr>
          <p:cNvSpPr txBox="1"/>
          <p:nvPr/>
        </p:nvSpPr>
        <p:spPr>
          <a:xfrm>
            <a:off x="1043607" y="4365104"/>
            <a:ext cx="7056784" cy="553998"/>
          </a:xfrm>
          <a:prstGeom prst="rect">
            <a:avLst/>
          </a:prstGeom>
          <a:noFill/>
        </p:spPr>
        <p:txBody>
          <a:bodyPr wrap="square" rtlCol="0">
            <a:spAutoFit/>
          </a:bodyPr>
          <a:lstStyle/>
          <a:p>
            <a:pPr algn="ctr"/>
            <a:r>
              <a:rPr lang="en-GB" sz="3000" dirty="0">
                <a:solidFill>
                  <a:srgbClr val="103848"/>
                </a:solidFill>
                <a:latin typeface="Muli" panose="02000503040000020004" pitchFamily="2" charset="0"/>
              </a:rPr>
              <a:t>Click on the link above to watch video</a:t>
            </a:r>
          </a:p>
        </p:txBody>
      </p:sp>
      <p:pic>
        <p:nvPicPr>
          <p:cNvPr id="4" name="Picture 3" descr="Green letters on a black background&#10;&#10;Description automatically generated with medium confidence">
            <a:extLst>
              <a:ext uri="{FF2B5EF4-FFF2-40B4-BE49-F238E27FC236}">
                <a16:creationId xmlns:a16="http://schemas.microsoft.com/office/drawing/2014/main" id="{6BDDB085-A869-7BA3-DAC7-6ECD942AF9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35292" y="157048"/>
            <a:ext cx="4873415" cy="14575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5955" y="288397"/>
            <a:ext cx="4247495" cy="707886"/>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Camp Facilities</a:t>
            </a:r>
          </a:p>
        </p:txBody>
      </p:sp>
      <p:pic>
        <p:nvPicPr>
          <p:cNvPr id="22" name="Picture 21" descr="A picture containing outdoor, tree, plant, sky&#10;&#10;Description automatically generated">
            <a:extLst>
              <a:ext uri="{FF2B5EF4-FFF2-40B4-BE49-F238E27FC236}">
                <a16:creationId xmlns:a16="http://schemas.microsoft.com/office/drawing/2014/main" id="{5B883AA8-3555-59FA-5515-115FF222CF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4011" y="1340768"/>
            <a:ext cx="7336934" cy="5187212"/>
          </a:xfrm>
          <a:prstGeom prst="rect">
            <a:avLst/>
          </a:prstGeom>
        </p:spPr>
      </p:pic>
      <p:pic>
        <p:nvPicPr>
          <p:cNvPr id="23" name="Picture 22" descr="Green letters on a black background&#10;&#10;Description automatically generated with medium confidence">
            <a:extLst>
              <a:ext uri="{FF2B5EF4-FFF2-40B4-BE49-F238E27FC236}">
                <a16:creationId xmlns:a16="http://schemas.microsoft.com/office/drawing/2014/main" id="{D7A65404-C714-85D1-5B12-A58662EB67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spTree>
    <p:extLst>
      <p:ext uri="{BB962C8B-B14F-4D97-AF65-F5344CB8AC3E}">
        <p14:creationId xmlns:p14="http://schemas.microsoft.com/office/powerpoint/2010/main" val="3180269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8388" y="1445279"/>
            <a:ext cx="2467279" cy="707886"/>
          </a:xfrm>
          <a:prstGeom prst="rect">
            <a:avLst/>
          </a:prstGeom>
          <a:noFill/>
        </p:spPr>
        <p:txBody>
          <a:bodyPr wrap="square" rtlCol="0">
            <a:spAutoFit/>
          </a:bodyPr>
          <a:lstStyle/>
          <a:p>
            <a:pPr algn="ctr"/>
            <a:r>
              <a:rPr lang="en-GB" sz="4000" u="sng" dirty="0">
                <a:solidFill>
                  <a:srgbClr val="103848"/>
                </a:solidFill>
                <a:latin typeface="+mj-lt"/>
              </a:rPr>
              <a:t>Day 1</a:t>
            </a:r>
          </a:p>
        </p:txBody>
      </p:sp>
      <p:sp>
        <p:nvSpPr>
          <p:cNvPr id="5" name="TextBox 4"/>
          <p:cNvSpPr txBox="1"/>
          <p:nvPr/>
        </p:nvSpPr>
        <p:spPr>
          <a:xfrm>
            <a:off x="1086832" y="2491258"/>
            <a:ext cx="7661632" cy="584775"/>
          </a:xfrm>
          <a:prstGeom prst="rect">
            <a:avLst/>
          </a:prstGeom>
          <a:noFill/>
        </p:spPr>
        <p:txBody>
          <a:bodyPr wrap="square" rtlCol="0">
            <a:spAutoFit/>
          </a:bodyPr>
          <a:lstStyle/>
          <a:p>
            <a:r>
              <a:rPr lang="en-GB" sz="3200" dirty="0">
                <a:solidFill>
                  <a:srgbClr val="103848"/>
                </a:solidFill>
              </a:rPr>
              <a:t>11:00am  	Arrive at Oaker Wood</a:t>
            </a:r>
          </a:p>
        </p:txBody>
      </p:sp>
      <p:sp>
        <p:nvSpPr>
          <p:cNvPr id="8" name="TextBox 7"/>
          <p:cNvSpPr txBox="1"/>
          <p:nvPr/>
        </p:nvSpPr>
        <p:spPr>
          <a:xfrm>
            <a:off x="1086832" y="5059528"/>
            <a:ext cx="8057168" cy="584775"/>
          </a:xfrm>
          <a:prstGeom prst="rect">
            <a:avLst/>
          </a:prstGeom>
          <a:noFill/>
        </p:spPr>
        <p:txBody>
          <a:bodyPr wrap="square" rtlCol="0">
            <a:spAutoFit/>
          </a:bodyPr>
          <a:lstStyle/>
          <a:p>
            <a:r>
              <a:rPr lang="en-GB" sz="3200" dirty="0">
                <a:solidFill>
                  <a:srgbClr val="103848"/>
                </a:solidFill>
              </a:rPr>
              <a:t>12:00pm 	</a:t>
            </a:r>
            <a:r>
              <a:rPr lang="en-GB" sz="2800" dirty="0">
                <a:solidFill>
                  <a:srgbClr val="103848"/>
                </a:solidFill>
              </a:rPr>
              <a:t>Packed Lunch provided by Students</a:t>
            </a:r>
          </a:p>
        </p:txBody>
      </p:sp>
      <p:sp>
        <p:nvSpPr>
          <p:cNvPr id="10" name="TextBox 9">
            <a:extLst>
              <a:ext uri="{FF2B5EF4-FFF2-40B4-BE49-F238E27FC236}">
                <a16:creationId xmlns:a16="http://schemas.microsoft.com/office/drawing/2014/main" id="{B8B4FB02-FF6C-43CE-9E9B-669ED33BBB1F}"/>
              </a:ext>
            </a:extLst>
          </p:cNvPr>
          <p:cNvSpPr txBox="1"/>
          <p:nvPr/>
        </p:nvSpPr>
        <p:spPr>
          <a:xfrm>
            <a:off x="1955205" y="2957282"/>
            <a:ext cx="7000924" cy="584775"/>
          </a:xfrm>
          <a:prstGeom prst="rect">
            <a:avLst/>
          </a:prstGeom>
          <a:noFill/>
        </p:spPr>
        <p:txBody>
          <a:bodyPr wrap="square" rtlCol="0">
            <a:spAutoFit/>
          </a:bodyPr>
          <a:lstStyle/>
          <a:p>
            <a:r>
              <a:rPr lang="en-GB" sz="3000" dirty="0">
                <a:solidFill>
                  <a:srgbClr val="103848"/>
                </a:solidFill>
              </a:rPr>
              <a:t>		</a:t>
            </a:r>
            <a:r>
              <a:rPr lang="en-GB" sz="3200" dirty="0">
                <a:solidFill>
                  <a:srgbClr val="103848"/>
                </a:solidFill>
              </a:rPr>
              <a:t>Camp Induction</a:t>
            </a:r>
          </a:p>
        </p:txBody>
      </p:sp>
      <p:sp>
        <p:nvSpPr>
          <p:cNvPr id="12" name="TextBox 11">
            <a:extLst>
              <a:ext uri="{FF2B5EF4-FFF2-40B4-BE49-F238E27FC236}">
                <a16:creationId xmlns:a16="http://schemas.microsoft.com/office/drawing/2014/main" id="{F3C484AF-F16E-41CC-A852-89DB97EE11DA}"/>
              </a:ext>
            </a:extLst>
          </p:cNvPr>
          <p:cNvSpPr txBox="1"/>
          <p:nvPr/>
        </p:nvSpPr>
        <p:spPr>
          <a:xfrm>
            <a:off x="1086832" y="3639073"/>
            <a:ext cx="7100862" cy="1323439"/>
          </a:xfrm>
          <a:prstGeom prst="rect">
            <a:avLst/>
          </a:prstGeom>
          <a:noFill/>
        </p:spPr>
        <p:txBody>
          <a:bodyPr wrap="square" rtlCol="0">
            <a:spAutoFit/>
          </a:bodyPr>
          <a:lstStyle/>
          <a:p>
            <a:r>
              <a:rPr lang="en-GB" sz="2000" dirty="0">
                <a:solidFill>
                  <a:srgbClr val="103848"/>
                </a:solidFill>
              </a:rPr>
              <a:t>Children will be divided into groups of 10-12. Groups will rotate around the activities throughout the residential. Groups will all do the same activities but not in the same order</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F5AFB253-E3E2-4C08-3F34-3F1016413C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9529" y="267641"/>
            <a:ext cx="3064999" cy="916662"/>
          </a:xfrm>
          <a:prstGeom prst="rect">
            <a:avLst/>
          </a:prstGeom>
        </p:spPr>
      </p:pic>
      <p:sp>
        <p:nvSpPr>
          <p:cNvPr id="3" name="TextBox 2">
            <a:extLst>
              <a:ext uri="{FF2B5EF4-FFF2-40B4-BE49-F238E27FC236}">
                <a16:creationId xmlns:a16="http://schemas.microsoft.com/office/drawing/2014/main" id="{401CDA9E-052D-ECC5-BF14-98697531DF32}"/>
              </a:ext>
            </a:extLst>
          </p:cNvPr>
          <p:cNvSpPr txBox="1"/>
          <p:nvPr/>
        </p:nvSpPr>
        <p:spPr>
          <a:xfrm>
            <a:off x="1137228" y="5679764"/>
            <a:ext cx="7332000" cy="584775"/>
          </a:xfrm>
          <a:prstGeom prst="rect">
            <a:avLst/>
          </a:prstGeom>
          <a:noFill/>
        </p:spPr>
        <p:txBody>
          <a:bodyPr wrap="square" rtlCol="0">
            <a:spAutoFit/>
          </a:bodyPr>
          <a:lstStyle/>
          <a:p>
            <a:r>
              <a:rPr lang="en-GB" sz="3200" dirty="0"/>
              <a:t>1:00pm	Gladiator &amp; Quick Jump</a:t>
            </a:r>
          </a:p>
        </p:txBody>
      </p:sp>
      <p:sp>
        <p:nvSpPr>
          <p:cNvPr id="2" name="TextBox 1">
            <a:extLst>
              <a:ext uri="{FF2B5EF4-FFF2-40B4-BE49-F238E27FC236}">
                <a16:creationId xmlns:a16="http://schemas.microsoft.com/office/drawing/2014/main" id="{5E2C19A7-B746-4057-9345-AA592C2C3AA9}"/>
              </a:ext>
            </a:extLst>
          </p:cNvPr>
          <p:cNvSpPr txBox="1"/>
          <p:nvPr/>
        </p:nvSpPr>
        <p:spPr>
          <a:xfrm>
            <a:off x="6219825" y="235123"/>
            <a:ext cx="2736304" cy="1477328"/>
          </a:xfrm>
          <a:prstGeom prst="rect">
            <a:avLst/>
          </a:prstGeom>
          <a:noFill/>
        </p:spPr>
        <p:txBody>
          <a:bodyPr wrap="square" rtlCol="0">
            <a:spAutoFit/>
          </a:bodyPr>
          <a:lstStyle/>
          <a:p>
            <a:r>
              <a:rPr lang="en-GB" b="1" u="sng" dirty="0"/>
              <a:t>Please note that this is not a final itinerary and is subject to change.  The itinerary is always finalised on arrival.</a:t>
            </a:r>
            <a:endParaRPr lang="en-US" b="1" u="sng"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60032" y="392785"/>
            <a:ext cx="3117622" cy="707886"/>
          </a:xfrm>
          <a:prstGeom prst="rect">
            <a:avLst/>
          </a:prstGeom>
          <a:noFill/>
        </p:spPr>
        <p:txBody>
          <a:bodyPr wrap="square" rtlCol="0">
            <a:spAutoFit/>
          </a:bodyPr>
          <a:lstStyle/>
          <a:p>
            <a:pPr algn="ctr"/>
            <a:r>
              <a:rPr lang="en-GB" sz="4000" b="1" u="sng" dirty="0">
                <a:solidFill>
                  <a:srgbClr val="103848"/>
                </a:solidFill>
                <a:latin typeface="Chelsea Market" panose="02000000000000000000" pitchFamily="2" charset="0"/>
                <a:ea typeface="Chelsea Market" panose="02000000000000000000" pitchFamily="2" charset="0"/>
              </a:rPr>
              <a:t>Gladiator</a:t>
            </a:r>
          </a:p>
        </p:txBody>
      </p:sp>
      <p:pic>
        <p:nvPicPr>
          <p:cNvPr id="10" name="Picture 9" descr="Green letters on a black background&#10;&#10;Description automatically generated with medium confidence">
            <a:extLst>
              <a:ext uri="{FF2B5EF4-FFF2-40B4-BE49-F238E27FC236}">
                <a16:creationId xmlns:a16="http://schemas.microsoft.com/office/drawing/2014/main" id="{D0D53035-BFB9-8D44-765C-78553EFAC6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pic>
        <p:nvPicPr>
          <p:cNvPr id="3" name="Picture 2" descr="A collage of people climbing on a rope net&#10;&#10;Description automatically generated with low confidence">
            <a:extLst>
              <a:ext uri="{FF2B5EF4-FFF2-40B4-BE49-F238E27FC236}">
                <a16:creationId xmlns:a16="http://schemas.microsoft.com/office/drawing/2014/main" id="{9AAAF6EE-A008-D7F5-B2A1-25589E21D4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6171" y="1357310"/>
            <a:ext cx="7411658" cy="5240042"/>
          </a:xfrm>
          <a:prstGeom prst="rect">
            <a:avLst/>
          </a:prstGeom>
        </p:spPr>
      </p:pic>
    </p:spTree>
    <p:extLst>
      <p:ext uri="{BB962C8B-B14F-4D97-AF65-F5344CB8AC3E}">
        <p14:creationId xmlns:p14="http://schemas.microsoft.com/office/powerpoint/2010/main" val="1607146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12662" y="378349"/>
            <a:ext cx="3600400" cy="707886"/>
          </a:xfrm>
          <a:prstGeom prst="rect">
            <a:avLst/>
          </a:prstGeom>
          <a:noFill/>
        </p:spPr>
        <p:txBody>
          <a:bodyPr wrap="square" rtlCol="0">
            <a:spAutoFit/>
          </a:bodyPr>
          <a:lstStyle/>
          <a:p>
            <a:pPr algn="ctr"/>
            <a:r>
              <a:rPr lang="en-GB" sz="4000" b="1" u="sng" dirty="0">
                <a:solidFill>
                  <a:srgbClr val="103848"/>
                </a:solidFill>
                <a:latin typeface="Chelsea Market" panose="02000000000000000000" pitchFamily="2" charset="0"/>
                <a:ea typeface="Chelsea Market" panose="02000000000000000000" pitchFamily="2" charset="0"/>
              </a:rPr>
              <a:t>Quick Jump</a:t>
            </a:r>
          </a:p>
        </p:txBody>
      </p:sp>
      <p:pic>
        <p:nvPicPr>
          <p:cNvPr id="10" name="Picture 9" descr="Green letters on a black background&#10;&#10;Description automatically generated with medium confidence">
            <a:extLst>
              <a:ext uri="{FF2B5EF4-FFF2-40B4-BE49-F238E27FC236}">
                <a16:creationId xmlns:a16="http://schemas.microsoft.com/office/drawing/2014/main" id="{D0D53035-BFB9-8D44-765C-78553EFAC6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pic>
        <p:nvPicPr>
          <p:cNvPr id="5" name="Picture 4" descr="A picture containing tree, outdoor, clothing, person&#10;&#10;Description automatically generated">
            <a:extLst>
              <a:ext uri="{FF2B5EF4-FFF2-40B4-BE49-F238E27FC236}">
                <a16:creationId xmlns:a16="http://schemas.microsoft.com/office/drawing/2014/main" id="{2D1071E5-265D-18DB-5899-680A15B22D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528" y="1335806"/>
            <a:ext cx="4248472" cy="5407145"/>
          </a:xfrm>
          <a:prstGeom prst="rect">
            <a:avLst/>
          </a:prstGeom>
        </p:spPr>
      </p:pic>
      <p:pic>
        <p:nvPicPr>
          <p:cNvPr id="6" name="Picture 5">
            <a:extLst>
              <a:ext uri="{FF2B5EF4-FFF2-40B4-BE49-F238E27FC236}">
                <a16:creationId xmlns:a16="http://schemas.microsoft.com/office/drawing/2014/main" id="{30DC1CB3-5AB8-15D2-7305-F5334F733B2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6400" y="1335806"/>
            <a:ext cx="3361272" cy="2237210"/>
          </a:xfrm>
          <a:prstGeom prst="rect">
            <a:avLst/>
          </a:prstGeom>
        </p:spPr>
      </p:pic>
      <p:pic>
        <p:nvPicPr>
          <p:cNvPr id="8" name="Picture 7">
            <a:extLst>
              <a:ext uri="{FF2B5EF4-FFF2-40B4-BE49-F238E27FC236}">
                <a16:creationId xmlns:a16="http://schemas.microsoft.com/office/drawing/2014/main" id="{01D613A7-ECA3-77D7-691A-729DDC73B0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21021" y="3630583"/>
            <a:ext cx="3386586" cy="3112368"/>
          </a:xfrm>
          <a:prstGeom prst="rect">
            <a:avLst/>
          </a:prstGeom>
        </p:spPr>
      </p:pic>
    </p:spTree>
    <p:extLst>
      <p:ext uri="{BB962C8B-B14F-4D97-AF65-F5344CB8AC3E}">
        <p14:creationId xmlns:p14="http://schemas.microsoft.com/office/powerpoint/2010/main" val="84125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8388" y="1445279"/>
            <a:ext cx="2467279" cy="707886"/>
          </a:xfrm>
          <a:prstGeom prst="rect">
            <a:avLst/>
          </a:prstGeom>
          <a:noFill/>
        </p:spPr>
        <p:txBody>
          <a:bodyPr wrap="square" rtlCol="0">
            <a:spAutoFit/>
          </a:bodyPr>
          <a:lstStyle/>
          <a:p>
            <a:pPr algn="ctr"/>
            <a:r>
              <a:rPr lang="en-GB" sz="4000" u="sng" dirty="0">
                <a:solidFill>
                  <a:srgbClr val="103848"/>
                </a:solidFill>
                <a:latin typeface="+mj-lt"/>
              </a:rPr>
              <a:t>Day 1</a:t>
            </a:r>
          </a:p>
        </p:txBody>
      </p:sp>
      <p:sp>
        <p:nvSpPr>
          <p:cNvPr id="5" name="TextBox 4"/>
          <p:cNvSpPr txBox="1"/>
          <p:nvPr/>
        </p:nvSpPr>
        <p:spPr>
          <a:xfrm>
            <a:off x="611560" y="2464326"/>
            <a:ext cx="7920880" cy="584775"/>
          </a:xfrm>
          <a:prstGeom prst="rect">
            <a:avLst/>
          </a:prstGeom>
          <a:noFill/>
        </p:spPr>
        <p:txBody>
          <a:bodyPr wrap="square" rtlCol="0">
            <a:spAutoFit/>
          </a:bodyPr>
          <a:lstStyle/>
          <a:p>
            <a:r>
              <a:rPr lang="en-GB" sz="3200" dirty="0">
                <a:solidFill>
                  <a:srgbClr val="103848"/>
                </a:solidFill>
              </a:rPr>
              <a:t>11:00am  	Arrive at Oaker Wood</a:t>
            </a:r>
          </a:p>
        </p:txBody>
      </p:sp>
      <p:sp>
        <p:nvSpPr>
          <p:cNvPr id="8" name="TextBox 7"/>
          <p:cNvSpPr txBox="1"/>
          <p:nvPr/>
        </p:nvSpPr>
        <p:spPr>
          <a:xfrm>
            <a:off x="611560" y="3524184"/>
            <a:ext cx="8424936" cy="584775"/>
          </a:xfrm>
          <a:prstGeom prst="rect">
            <a:avLst/>
          </a:prstGeom>
          <a:noFill/>
        </p:spPr>
        <p:txBody>
          <a:bodyPr wrap="square" rtlCol="0">
            <a:spAutoFit/>
          </a:bodyPr>
          <a:lstStyle/>
          <a:p>
            <a:r>
              <a:rPr lang="en-GB" sz="3200" dirty="0">
                <a:solidFill>
                  <a:srgbClr val="103848"/>
                </a:solidFill>
              </a:rPr>
              <a:t>12:00pm 		Lunch</a:t>
            </a:r>
          </a:p>
        </p:txBody>
      </p:sp>
      <p:sp>
        <p:nvSpPr>
          <p:cNvPr id="10" name="TextBox 9">
            <a:extLst>
              <a:ext uri="{FF2B5EF4-FFF2-40B4-BE49-F238E27FC236}">
                <a16:creationId xmlns:a16="http://schemas.microsoft.com/office/drawing/2014/main" id="{B8B4FB02-FF6C-43CE-9E9B-669ED33BBB1F}"/>
              </a:ext>
            </a:extLst>
          </p:cNvPr>
          <p:cNvSpPr txBox="1"/>
          <p:nvPr/>
        </p:nvSpPr>
        <p:spPr>
          <a:xfrm>
            <a:off x="1473780" y="2981555"/>
            <a:ext cx="7000924" cy="584775"/>
          </a:xfrm>
          <a:prstGeom prst="rect">
            <a:avLst/>
          </a:prstGeom>
          <a:noFill/>
        </p:spPr>
        <p:txBody>
          <a:bodyPr wrap="square" rtlCol="0">
            <a:spAutoFit/>
          </a:bodyPr>
          <a:lstStyle/>
          <a:p>
            <a:r>
              <a:rPr lang="en-GB" sz="3000" dirty="0">
                <a:solidFill>
                  <a:srgbClr val="103848"/>
                </a:solidFill>
              </a:rPr>
              <a:t>		</a:t>
            </a:r>
            <a:r>
              <a:rPr lang="en-GB" sz="3200" dirty="0">
                <a:solidFill>
                  <a:srgbClr val="103848"/>
                </a:solidFill>
              </a:rPr>
              <a:t>Camp Induction</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F5AFB253-E3E2-4C08-3F34-3F1016413C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9529" y="267641"/>
            <a:ext cx="3064999" cy="916662"/>
          </a:xfrm>
          <a:prstGeom prst="rect">
            <a:avLst/>
          </a:prstGeom>
        </p:spPr>
      </p:pic>
      <p:sp>
        <p:nvSpPr>
          <p:cNvPr id="3" name="TextBox 2">
            <a:extLst>
              <a:ext uri="{FF2B5EF4-FFF2-40B4-BE49-F238E27FC236}">
                <a16:creationId xmlns:a16="http://schemas.microsoft.com/office/drawing/2014/main" id="{401CDA9E-052D-ECC5-BF14-98697531DF32}"/>
              </a:ext>
            </a:extLst>
          </p:cNvPr>
          <p:cNvSpPr txBox="1"/>
          <p:nvPr/>
        </p:nvSpPr>
        <p:spPr>
          <a:xfrm>
            <a:off x="630238" y="4095052"/>
            <a:ext cx="7986480" cy="584775"/>
          </a:xfrm>
          <a:prstGeom prst="rect">
            <a:avLst/>
          </a:prstGeom>
          <a:noFill/>
        </p:spPr>
        <p:txBody>
          <a:bodyPr wrap="square" rtlCol="0">
            <a:spAutoFit/>
          </a:bodyPr>
          <a:lstStyle/>
          <a:p>
            <a:r>
              <a:rPr lang="en-GB" sz="3200" dirty="0"/>
              <a:t>1:00pm		Gladiator &amp; Quick Jump</a:t>
            </a:r>
          </a:p>
        </p:txBody>
      </p:sp>
      <p:sp>
        <p:nvSpPr>
          <p:cNvPr id="7" name="TextBox 6">
            <a:extLst>
              <a:ext uri="{FF2B5EF4-FFF2-40B4-BE49-F238E27FC236}">
                <a16:creationId xmlns:a16="http://schemas.microsoft.com/office/drawing/2014/main" id="{04E7DD26-7670-7B86-9088-6CF63ACAC766}"/>
              </a:ext>
            </a:extLst>
          </p:cNvPr>
          <p:cNvSpPr txBox="1"/>
          <p:nvPr/>
        </p:nvSpPr>
        <p:spPr>
          <a:xfrm>
            <a:off x="630238" y="4703044"/>
            <a:ext cx="8118226" cy="584775"/>
          </a:xfrm>
          <a:prstGeom prst="rect">
            <a:avLst/>
          </a:prstGeom>
          <a:noFill/>
        </p:spPr>
        <p:txBody>
          <a:bodyPr wrap="square" rtlCol="0">
            <a:spAutoFit/>
          </a:bodyPr>
          <a:lstStyle/>
          <a:p>
            <a:r>
              <a:rPr lang="en-GB" sz="3200" dirty="0"/>
              <a:t>3:00pm		Monkey Climb &amp; Zip Wire</a:t>
            </a:r>
          </a:p>
        </p:txBody>
      </p:sp>
    </p:spTree>
    <p:extLst>
      <p:ext uri="{BB962C8B-B14F-4D97-AF65-F5344CB8AC3E}">
        <p14:creationId xmlns:p14="http://schemas.microsoft.com/office/powerpoint/2010/main" val="1019564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6015" y="288397"/>
            <a:ext cx="4176464" cy="707886"/>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Monkey Climb</a:t>
            </a:r>
          </a:p>
        </p:txBody>
      </p:sp>
      <p:pic>
        <p:nvPicPr>
          <p:cNvPr id="6" name="Picture 5">
            <a:extLst>
              <a:ext uri="{FF2B5EF4-FFF2-40B4-BE49-F238E27FC236}">
                <a16:creationId xmlns:a16="http://schemas.microsoft.com/office/drawing/2014/main" id="{83851AB1-336C-5E36-7819-CC699988C6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4627" y="1520436"/>
            <a:ext cx="7282777" cy="5148924"/>
          </a:xfrm>
          <a:prstGeom prst="rect">
            <a:avLst/>
          </a:prstGeom>
        </p:spPr>
      </p:pic>
      <p:pic>
        <p:nvPicPr>
          <p:cNvPr id="7" name="Picture 6" descr="Green letters on a black background&#10;&#10;Description automatically generated with medium confidence">
            <a:extLst>
              <a:ext uri="{FF2B5EF4-FFF2-40B4-BE49-F238E27FC236}">
                <a16:creationId xmlns:a16="http://schemas.microsoft.com/office/drawing/2014/main" id="{905CEA27-9E27-4E42-98A4-0F660FE5BF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spTree>
    <p:extLst>
      <p:ext uri="{BB962C8B-B14F-4D97-AF65-F5344CB8AC3E}">
        <p14:creationId xmlns:p14="http://schemas.microsoft.com/office/powerpoint/2010/main" val="334159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92080" y="288397"/>
            <a:ext cx="2452442" cy="707886"/>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Zip Wire</a:t>
            </a:r>
          </a:p>
        </p:txBody>
      </p:sp>
      <p:pic>
        <p:nvPicPr>
          <p:cNvPr id="10" name="Picture 9" descr="A picture containing tree, outdoor, clothing, person&#10;&#10;Description automatically generated">
            <a:extLst>
              <a:ext uri="{FF2B5EF4-FFF2-40B4-BE49-F238E27FC236}">
                <a16:creationId xmlns:a16="http://schemas.microsoft.com/office/drawing/2014/main" id="{D1370602-12EB-CC04-42AE-E1B1697815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6722" y="1454592"/>
            <a:ext cx="7290556" cy="5154423"/>
          </a:xfrm>
          <a:prstGeom prst="rect">
            <a:avLst/>
          </a:prstGeom>
        </p:spPr>
      </p:pic>
      <p:pic>
        <p:nvPicPr>
          <p:cNvPr id="11" name="Picture 10" descr="Green letters on a black background&#10;&#10;Description automatically generated with medium confidence">
            <a:extLst>
              <a:ext uri="{FF2B5EF4-FFF2-40B4-BE49-F238E27FC236}">
                <a16:creationId xmlns:a16="http://schemas.microsoft.com/office/drawing/2014/main" id="{E4F9F3CA-470B-93FB-CECA-160504242A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spTree>
    <p:extLst>
      <p:ext uri="{BB962C8B-B14F-4D97-AF65-F5344CB8AC3E}">
        <p14:creationId xmlns:p14="http://schemas.microsoft.com/office/powerpoint/2010/main" val="231443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88388" y="1445279"/>
            <a:ext cx="2467279" cy="707886"/>
          </a:xfrm>
          <a:prstGeom prst="rect">
            <a:avLst/>
          </a:prstGeom>
          <a:noFill/>
        </p:spPr>
        <p:txBody>
          <a:bodyPr wrap="square" rtlCol="0">
            <a:spAutoFit/>
          </a:bodyPr>
          <a:lstStyle/>
          <a:p>
            <a:pPr algn="ctr"/>
            <a:r>
              <a:rPr lang="en-GB" sz="4000" u="sng" dirty="0">
                <a:solidFill>
                  <a:srgbClr val="103848"/>
                </a:solidFill>
                <a:latin typeface="+mj-lt"/>
              </a:rPr>
              <a:t>Day 1</a:t>
            </a:r>
          </a:p>
        </p:txBody>
      </p:sp>
      <p:sp>
        <p:nvSpPr>
          <p:cNvPr id="5" name="TextBox 4"/>
          <p:cNvSpPr txBox="1"/>
          <p:nvPr/>
        </p:nvSpPr>
        <p:spPr>
          <a:xfrm>
            <a:off x="611560" y="2464326"/>
            <a:ext cx="7920880" cy="584775"/>
          </a:xfrm>
          <a:prstGeom prst="rect">
            <a:avLst/>
          </a:prstGeom>
          <a:noFill/>
        </p:spPr>
        <p:txBody>
          <a:bodyPr wrap="square" rtlCol="0">
            <a:spAutoFit/>
          </a:bodyPr>
          <a:lstStyle/>
          <a:p>
            <a:r>
              <a:rPr lang="en-GB" sz="3200" dirty="0">
                <a:solidFill>
                  <a:srgbClr val="103848"/>
                </a:solidFill>
              </a:rPr>
              <a:t>11:00am  	Arrive at Oaker Wood</a:t>
            </a:r>
          </a:p>
        </p:txBody>
      </p:sp>
      <p:sp>
        <p:nvSpPr>
          <p:cNvPr id="8" name="TextBox 7"/>
          <p:cNvSpPr txBox="1"/>
          <p:nvPr/>
        </p:nvSpPr>
        <p:spPr>
          <a:xfrm>
            <a:off x="611560" y="3524184"/>
            <a:ext cx="8424936" cy="584775"/>
          </a:xfrm>
          <a:prstGeom prst="rect">
            <a:avLst/>
          </a:prstGeom>
          <a:noFill/>
        </p:spPr>
        <p:txBody>
          <a:bodyPr wrap="square" rtlCol="0">
            <a:spAutoFit/>
          </a:bodyPr>
          <a:lstStyle/>
          <a:p>
            <a:r>
              <a:rPr lang="en-GB" sz="3200" dirty="0">
                <a:solidFill>
                  <a:srgbClr val="103848"/>
                </a:solidFill>
              </a:rPr>
              <a:t>12:00pm 		Lunch</a:t>
            </a:r>
          </a:p>
        </p:txBody>
      </p:sp>
      <p:sp>
        <p:nvSpPr>
          <p:cNvPr id="10" name="TextBox 9">
            <a:extLst>
              <a:ext uri="{FF2B5EF4-FFF2-40B4-BE49-F238E27FC236}">
                <a16:creationId xmlns:a16="http://schemas.microsoft.com/office/drawing/2014/main" id="{B8B4FB02-FF6C-43CE-9E9B-669ED33BBB1F}"/>
              </a:ext>
            </a:extLst>
          </p:cNvPr>
          <p:cNvSpPr txBox="1"/>
          <p:nvPr/>
        </p:nvSpPr>
        <p:spPr>
          <a:xfrm>
            <a:off x="1473780" y="2981555"/>
            <a:ext cx="7000924" cy="584775"/>
          </a:xfrm>
          <a:prstGeom prst="rect">
            <a:avLst/>
          </a:prstGeom>
          <a:noFill/>
        </p:spPr>
        <p:txBody>
          <a:bodyPr wrap="square" rtlCol="0">
            <a:spAutoFit/>
          </a:bodyPr>
          <a:lstStyle/>
          <a:p>
            <a:r>
              <a:rPr lang="en-GB" sz="3000" dirty="0">
                <a:solidFill>
                  <a:srgbClr val="103848"/>
                </a:solidFill>
              </a:rPr>
              <a:t>		</a:t>
            </a:r>
            <a:r>
              <a:rPr lang="en-GB" sz="3200" dirty="0">
                <a:solidFill>
                  <a:srgbClr val="103848"/>
                </a:solidFill>
              </a:rPr>
              <a:t>Camp Induction</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F5AFB253-E3E2-4C08-3F34-3F1016413C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9529" y="267641"/>
            <a:ext cx="3064999" cy="916662"/>
          </a:xfrm>
          <a:prstGeom prst="rect">
            <a:avLst/>
          </a:prstGeom>
        </p:spPr>
      </p:pic>
      <p:sp>
        <p:nvSpPr>
          <p:cNvPr id="3" name="TextBox 2">
            <a:extLst>
              <a:ext uri="{FF2B5EF4-FFF2-40B4-BE49-F238E27FC236}">
                <a16:creationId xmlns:a16="http://schemas.microsoft.com/office/drawing/2014/main" id="{401CDA9E-052D-ECC5-BF14-98697531DF32}"/>
              </a:ext>
            </a:extLst>
          </p:cNvPr>
          <p:cNvSpPr txBox="1"/>
          <p:nvPr/>
        </p:nvSpPr>
        <p:spPr>
          <a:xfrm>
            <a:off x="630238" y="4095052"/>
            <a:ext cx="7986480" cy="584775"/>
          </a:xfrm>
          <a:prstGeom prst="rect">
            <a:avLst/>
          </a:prstGeom>
          <a:noFill/>
        </p:spPr>
        <p:txBody>
          <a:bodyPr wrap="square" rtlCol="0">
            <a:spAutoFit/>
          </a:bodyPr>
          <a:lstStyle/>
          <a:p>
            <a:r>
              <a:rPr lang="en-GB" sz="3200" dirty="0"/>
              <a:t>1:00pm		Gladiator &amp; Quick Jump</a:t>
            </a:r>
          </a:p>
        </p:txBody>
      </p:sp>
      <p:sp>
        <p:nvSpPr>
          <p:cNvPr id="7" name="TextBox 6">
            <a:extLst>
              <a:ext uri="{FF2B5EF4-FFF2-40B4-BE49-F238E27FC236}">
                <a16:creationId xmlns:a16="http://schemas.microsoft.com/office/drawing/2014/main" id="{04E7DD26-7670-7B86-9088-6CF63ACAC766}"/>
              </a:ext>
            </a:extLst>
          </p:cNvPr>
          <p:cNvSpPr txBox="1"/>
          <p:nvPr/>
        </p:nvSpPr>
        <p:spPr>
          <a:xfrm>
            <a:off x="630238" y="4703044"/>
            <a:ext cx="8118226" cy="584775"/>
          </a:xfrm>
          <a:prstGeom prst="rect">
            <a:avLst/>
          </a:prstGeom>
          <a:noFill/>
        </p:spPr>
        <p:txBody>
          <a:bodyPr wrap="square" rtlCol="0">
            <a:spAutoFit/>
          </a:bodyPr>
          <a:lstStyle/>
          <a:p>
            <a:r>
              <a:rPr lang="en-GB" sz="3200" dirty="0"/>
              <a:t>3:00pm		Monkey Climb &amp; Zip Wire</a:t>
            </a:r>
          </a:p>
        </p:txBody>
      </p:sp>
      <p:sp>
        <p:nvSpPr>
          <p:cNvPr id="9" name="TextBox 8">
            <a:extLst>
              <a:ext uri="{FF2B5EF4-FFF2-40B4-BE49-F238E27FC236}">
                <a16:creationId xmlns:a16="http://schemas.microsoft.com/office/drawing/2014/main" id="{C5134A90-8397-0856-F56A-5BDA38A4A2E5}"/>
              </a:ext>
            </a:extLst>
          </p:cNvPr>
          <p:cNvSpPr txBox="1"/>
          <p:nvPr/>
        </p:nvSpPr>
        <p:spPr>
          <a:xfrm>
            <a:off x="630238" y="5300717"/>
            <a:ext cx="7416824" cy="584775"/>
          </a:xfrm>
          <a:prstGeom prst="rect">
            <a:avLst/>
          </a:prstGeom>
          <a:noFill/>
        </p:spPr>
        <p:txBody>
          <a:bodyPr wrap="square" rtlCol="0">
            <a:spAutoFit/>
          </a:bodyPr>
          <a:lstStyle/>
          <a:p>
            <a:r>
              <a:rPr lang="en-GB" sz="3200" dirty="0"/>
              <a:t>6:00pm		Supper tbc</a:t>
            </a:r>
          </a:p>
        </p:txBody>
      </p:sp>
      <p:sp>
        <p:nvSpPr>
          <p:cNvPr id="11" name="TextBox 10">
            <a:extLst>
              <a:ext uri="{FF2B5EF4-FFF2-40B4-BE49-F238E27FC236}">
                <a16:creationId xmlns:a16="http://schemas.microsoft.com/office/drawing/2014/main" id="{1FA898F3-C7B7-C57E-D49E-B666D9978BE1}"/>
              </a:ext>
            </a:extLst>
          </p:cNvPr>
          <p:cNvSpPr txBox="1"/>
          <p:nvPr/>
        </p:nvSpPr>
        <p:spPr>
          <a:xfrm>
            <a:off x="3419872" y="5874404"/>
            <a:ext cx="7075462" cy="584775"/>
          </a:xfrm>
          <a:prstGeom prst="rect">
            <a:avLst/>
          </a:prstGeom>
          <a:noFill/>
        </p:spPr>
        <p:txBody>
          <a:bodyPr wrap="square" rtlCol="0">
            <a:spAutoFit/>
          </a:bodyPr>
          <a:lstStyle/>
          <a:p>
            <a:r>
              <a:rPr lang="en-GB" sz="3200" dirty="0"/>
              <a:t>Camp Fire &amp; Games</a:t>
            </a:r>
          </a:p>
        </p:txBody>
      </p:sp>
    </p:spTree>
    <p:extLst>
      <p:ext uri="{BB962C8B-B14F-4D97-AF65-F5344CB8AC3E}">
        <p14:creationId xmlns:p14="http://schemas.microsoft.com/office/powerpoint/2010/main" val="36788697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32040" y="-19380"/>
            <a:ext cx="3528392" cy="1323439"/>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Evening Campfire</a:t>
            </a:r>
          </a:p>
        </p:txBody>
      </p:sp>
      <p:pic>
        <p:nvPicPr>
          <p:cNvPr id="7" name="Picture 6" descr="Green letters on a black background&#10;&#10;Description automatically generated with medium confidence">
            <a:extLst>
              <a:ext uri="{FF2B5EF4-FFF2-40B4-BE49-F238E27FC236}">
                <a16:creationId xmlns:a16="http://schemas.microsoft.com/office/drawing/2014/main" id="{907F568D-7A22-E0FF-E9A3-6154303C17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pic>
        <p:nvPicPr>
          <p:cNvPr id="10" name="Picture 9" descr="A collage of a campfire and a group of people&#10;&#10;Description automatically generated with low confidence">
            <a:extLst>
              <a:ext uri="{FF2B5EF4-FFF2-40B4-BE49-F238E27FC236}">
                <a16:creationId xmlns:a16="http://schemas.microsoft.com/office/drawing/2014/main" id="{E2C936CA-BF0F-E664-0D4D-7879FD4908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8720" y="1337532"/>
            <a:ext cx="7326560" cy="5179878"/>
          </a:xfrm>
          <a:prstGeom prst="rect">
            <a:avLst/>
          </a:prstGeom>
        </p:spPr>
      </p:pic>
    </p:spTree>
    <p:extLst>
      <p:ext uri="{BB962C8B-B14F-4D97-AF65-F5344CB8AC3E}">
        <p14:creationId xmlns:p14="http://schemas.microsoft.com/office/powerpoint/2010/main" val="3732505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246455"/>
            <a:ext cx="8496944" cy="707886"/>
          </a:xfrm>
          <a:prstGeom prst="rect">
            <a:avLst/>
          </a:prstGeom>
          <a:noFill/>
        </p:spPr>
        <p:txBody>
          <a:bodyPr wrap="square" rtlCol="0">
            <a:spAutoFit/>
          </a:bodyPr>
          <a:lstStyle/>
          <a:p>
            <a:pPr algn="ctr"/>
            <a:r>
              <a:rPr lang="en-GB" sz="4000" u="sng" dirty="0">
                <a:solidFill>
                  <a:srgbClr val="103848"/>
                </a:solidFill>
                <a:latin typeface="+mj-lt"/>
              </a:rPr>
              <a:t>Day 2</a:t>
            </a:r>
          </a:p>
        </p:txBody>
      </p:sp>
      <p:sp>
        <p:nvSpPr>
          <p:cNvPr id="5" name="TextBox 4"/>
          <p:cNvSpPr txBox="1"/>
          <p:nvPr/>
        </p:nvSpPr>
        <p:spPr>
          <a:xfrm>
            <a:off x="513722" y="2155425"/>
            <a:ext cx="8496943" cy="584775"/>
          </a:xfrm>
          <a:prstGeom prst="rect">
            <a:avLst/>
          </a:prstGeom>
          <a:noFill/>
        </p:spPr>
        <p:txBody>
          <a:bodyPr wrap="square" rtlCol="0">
            <a:spAutoFit/>
          </a:bodyPr>
          <a:lstStyle/>
          <a:p>
            <a:r>
              <a:rPr lang="en-GB" sz="3200" dirty="0">
                <a:solidFill>
                  <a:srgbClr val="103848"/>
                </a:solidFill>
              </a:rPr>
              <a:t>8:30am  		Breakfast–</a:t>
            </a:r>
            <a:r>
              <a:rPr lang="en-GB" sz="2400" dirty="0">
                <a:solidFill>
                  <a:srgbClr val="103848"/>
                </a:solidFill>
              </a:rPr>
              <a:t>Toast Cereal Fruit Juice</a:t>
            </a:r>
          </a:p>
        </p:txBody>
      </p:sp>
      <p:sp>
        <p:nvSpPr>
          <p:cNvPr id="7" name="TextBox 6"/>
          <p:cNvSpPr txBox="1"/>
          <p:nvPr/>
        </p:nvSpPr>
        <p:spPr>
          <a:xfrm>
            <a:off x="513723" y="2762732"/>
            <a:ext cx="8496942" cy="584775"/>
          </a:xfrm>
          <a:prstGeom prst="rect">
            <a:avLst/>
          </a:prstGeom>
          <a:noFill/>
        </p:spPr>
        <p:txBody>
          <a:bodyPr wrap="square" rtlCol="0">
            <a:spAutoFit/>
          </a:bodyPr>
          <a:lstStyle/>
          <a:p>
            <a:r>
              <a:rPr lang="en-GB" sz="3200" dirty="0">
                <a:solidFill>
                  <a:srgbClr val="103848"/>
                </a:solidFill>
              </a:rPr>
              <a:t>10:00am		Pizza Making</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6F59328F-4323-DD55-E680-A011B69122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09393"/>
            <a:ext cx="3064999" cy="916662"/>
          </a:xfrm>
          <a:prstGeom prst="rect">
            <a:avLst/>
          </a:prstGeom>
        </p:spPr>
      </p:pic>
    </p:spTree>
    <p:extLst>
      <p:ext uri="{BB962C8B-B14F-4D97-AF65-F5344CB8AC3E}">
        <p14:creationId xmlns:p14="http://schemas.microsoft.com/office/powerpoint/2010/main" val="2574235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16016" y="315331"/>
            <a:ext cx="4176464" cy="707886"/>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Pizza Making</a:t>
            </a:r>
          </a:p>
        </p:txBody>
      </p:sp>
      <p:pic>
        <p:nvPicPr>
          <p:cNvPr id="9" name="Picture 8" descr="A picture containing clothing, person, fireplace, person&#10;&#10;Description automatically generated">
            <a:extLst>
              <a:ext uri="{FF2B5EF4-FFF2-40B4-BE49-F238E27FC236}">
                <a16:creationId xmlns:a16="http://schemas.microsoft.com/office/drawing/2014/main" id="{E93F81BD-41E4-DEAD-A0E8-ECB908516CC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616" y="1434378"/>
            <a:ext cx="7200800" cy="5090966"/>
          </a:xfrm>
          <a:prstGeom prst="rect">
            <a:avLst/>
          </a:prstGeom>
        </p:spPr>
      </p:pic>
      <p:pic>
        <p:nvPicPr>
          <p:cNvPr id="10" name="Picture 9" descr="Green letters on a black background&#10;&#10;Description automatically generated with medium confidence">
            <a:extLst>
              <a:ext uri="{FF2B5EF4-FFF2-40B4-BE49-F238E27FC236}">
                <a16:creationId xmlns:a16="http://schemas.microsoft.com/office/drawing/2014/main" id="{1D7B8510-781C-AE34-F2C6-2537B17D5C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3634" y="210943"/>
            <a:ext cx="3064999" cy="916662"/>
          </a:xfrm>
          <a:prstGeom prst="rect">
            <a:avLst/>
          </a:prstGeom>
        </p:spPr>
      </p:pic>
    </p:spTree>
    <p:extLst>
      <p:ext uri="{BB962C8B-B14F-4D97-AF65-F5344CB8AC3E}">
        <p14:creationId xmlns:p14="http://schemas.microsoft.com/office/powerpoint/2010/main" val="399231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246455"/>
            <a:ext cx="8496944" cy="707886"/>
          </a:xfrm>
          <a:prstGeom prst="rect">
            <a:avLst/>
          </a:prstGeom>
          <a:noFill/>
        </p:spPr>
        <p:txBody>
          <a:bodyPr wrap="square" rtlCol="0">
            <a:spAutoFit/>
          </a:bodyPr>
          <a:lstStyle/>
          <a:p>
            <a:pPr algn="ctr"/>
            <a:r>
              <a:rPr lang="en-GB" sz="4000" u="sng" dirty="0">
                <a:solidFill>
                  <a:srgbClr val="103848"/>
                </a:solidFill>
                <a:latin typeface="+mj-lt"/>
              </a:rPr>
              <a:t>Day 2</a:t>
            </a:r>
          </a:p>
        </p:txBody>
      </p:sp>
      <p:sp>
        <p:nvSpPr>
          <p:cNvPr id="5" name="TextBox 4"/>
          <p:cNvSpPr txBox="1"/>
          <p:nvPr/>
        </p:nvSpPr>
        <p:spPr>
          <a:xfrm>
            <a:off x="513722" y="2155425"/>
            <a:ext cx="8496943" cy="584775"/>
          </a:xfrm>
          <a:prstGeom prst="rect">
            <a:avLst/>
          </a:prstGeom>
          <a:noFill/>
        </p:spPr>
        <p:txBody>
          <a:bodyPr wrap="square" rtlCol="0">
            <a:spAutoFit/>
          </a:bodyPr>
          <a:lstStyle/>
          <a:p>
            <a:r>
              <a:rPr lang="en-GB" sz="3200" dirty="0">
                <a:solidFill>
                  <a:srgbClr val="103848"/>
                </a:solidFill>
              </a:rPr>
              <a:t>8:30am  		Breakfast–</a:t>
            </a:r>
            <a:r>
              <a:rPr lang="en-GB" sz="2400" dirty="0">
                <a:solidFill>
                  <a:srgbClr val="103848"/>
                </a:solidFill>
              </a:rPr>
              <a:t>Toast Cereal Fruit Juice</a:t>
            </a:r>
          </a:p>
        </p:txBody>
      </p:sp>
      <p:sp>
        <p:nvSpPr>
          <p:cNvPr id="7" name="TextBox 6"/>
          <p:cNvSpPr txBox="1"/>
          <p:nvPr/>
        </p:nvSpPr>
        <p:spPr>
          <a:xfrm>
            <a:off x="513723" y="2762732"/>
            <a:ext cx="8496942" cy="584775"/>
          </a:xfrm>
          <a:prstGeom prst="rect">
            <a:avLst/>
          </a:prstGeom>
          <a:noFill/>
        </p:spPr>
        <p:txBody>
          <a:bodyPr wrap="square" rtlCol="0">
            <a:spAutoFit/>
          </a:bodyPr>
          <a:lstStyle/>
          <a:p>
            <a:r>
              <a:rPr lang="en-GB" sz="3200" dirty="0">
                <a:solidFill>
                  <a:srgbClr val="103848"/>
                </a:solidFill>
              </a:rPr>
              <a:t>10:00am		Pizza Making</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6F59328F-4323-DD55-E680-A011B69122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09393"/>
            <a:ext cx="3064999" cy="916662"/>
          </a:xfrm>
          <a:prstGeom prst="rect">
            <a:avLst/>
          </a:prstGeom>
        </p:spPr>
      </p:pic>
      <p:sp>
        <p:nvSpPr>
          <p:cNvPr id="3" name="TextBox 2">
            <a:extLst>
              <a:ext uri="{FF2B5EF4-FFF2-40B4-BE49-F238E27FC236}">
                <a16:creationId xmlns:a16="http://schemas.microsoft.com/office/drawing/2014/main" id="{F1E6A85E-6E1E-ED50-953B-A2D6F83D39BF}"/>
              </a:ext>
            </a:extLst>
          </p:cNvPr>
          <p:cNvSpPr txBox="1"/>
          <p:nvPr/>
        </p:nvSpPr>
        <p:spPr>
          <a:xfrm>
            <a:off x="513722" y="3347507"/>
            <a:ext cx="8738798" cy="584775"/>
          </a:xfrm>
          <a:prstGeom prst="rect">
            <a:avLst/>
          </a:prstGeom>
          <a:noFill/>
        </p:spPr>
        <p:txBody>
          <a:bodyPr wrap="square" rtlCol="0">
            <a:spAutoFit/>
          </a:bodyPr>
          <a:lstStyle/>
          <a:p>
            <a:r>
              <a:rPr lang="en-GB" sz="3200" dirty="0"/>
              <a:t>12:00pm		Lunch-</a:t>
            </a:r>
            <a:r>
              <a:rPr lang="en-GB" sz="2800" dirty="0"/>
              <a:t>Hot Dogs Crisps Fruit</a:t>
            </a:r>
            <a:endParaRPr lang="en-GB" sz="3200" dirty="0"/>
          </a:p>
        </p:txBody>
      </p:sp>
      <p:sp>
        <p:nvSpPr>
          <p:cNvPr id="9" name="TextBox 8">
            <a:extLst>
              <a:ext uri="{FF2B5EF4-FFF2-40B4-BE49-F238E27FC236}">
                <a16:creationId xmlns:a16="http://schemas.microsoft.com/office/drawing/2014/main" id="{3036F10E-7D69-427F-7679-A331B0492DC1}"/>
              </a:ext>
            </a:extLst>
          </p:cNvPr>
          <p:cNvSpPr txBox="1"/>
          <p:nvPr/>
        </p:nvSpPr>
        <p:spPr>
          <a:xfrm>
            <a:off x="513722" y="3914435"/>
            <a:ext cx="7416824" cy="584775"/>
          </a:xfrm>
          <a:prstGeom prst="rect">
            <a:avLst/>
          </a:prstGeom>
          <a:noFill/>
        </p:spPr>
        <p:txBody>
          <a:bodyPr wrap="square" rtlCol="0">
            <a:spAutoFit/>
          </a:bodyPr>
          <a:lstStyle/>
          <a:p>
            <a:r>
              <a:rPr lang="en-GB" sz="3200" dirty="0"/>
              <a:t>1:00pm		Rafting</a:t>
            </a:r>
          </a:p>
        </p:txBody>
      </p:sp>
    </p:spTree>
    <p:extLst>
      <p:ext uri="{BB962C8B-B14F-4D97-AF65-F5344CB8AC3E}">
        <p14:creationId xmlns:p14="http://schemas.microsoft.com/office/powerpoint/2010/main" val="4218019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397954"/>
            <a:ext cx="2589888" cy="707886"/>
          </a:xfrm>
          <a:prstGeom prst="rect">
            <a:avLst/>
          </a:prstGeom>
          <a:noFill/>
        </p:spPr>
        <p:txBody>
          <a:bodyPr wrap="square" rtlCol="0">
            <a:spAutoFit/>
          </a:bodyPr>
          <a:lstStyle/>
          <a:p>
            <a:pPr algn="ctr"/>
            <a:r>
              <a:rPr lang="en-GB" sz="4000" u="sng" dirty="0">
                <a:solidFill>
                  <a:srgbClr val="103848"/>
                </a:solidFill>
                <a:latin typeface="Chelsea Market" panose="02000000000000000000" pitchFamily="2" charset="0"/>
                <a:ea typeface="Chelsea Market" panose="02000000000000000000" pitchFamily="2" charset="0"/>
              </a:rPr>
              <a:t>Rafting</a:t>
            </a:r>
          </a:p>
        </p:txBody>
      </p:sp>
      <p:pic>
        <p:nvPicPr>
          <p:cNvPr id="15" name="Picture 14" descr="A picture containing outdoor, person, recreation, water&#10;&#10;Description automatically generated">
            <a:extLst>
              <a:ext uri="{FF2B5EF4-FFF2-40B4-BE49-F238E27FC236}">
                <a16:creationId xmlns:a16="http://schemas.microsoft.com/office/drawing/2014/main" id="{E99B72B1-7403-21DF-AB49-2CD348CF6F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7848" y="1429933"/>
            <a:ext cx="7308304" cy="5166971"/>
          </a:xfrm>
          <a:prstGeom prst="rect">
            <a:avLst/>
          </a:prstGeom>
        </p:spPr>
      </p:pic>
      <p:pic>
        <p:nvPicPr>
          <p:cNvPr id="16" name="Picture 15" descr="Green letters on a black background&#10;&#10;Description automatically generated with medium confidence">
            <a:extLst>
              <a:ext uri="{FF2B5EF4-FFF2-40B4-BE49-F238E27FC236}">
                <a16:creationId xmlns:a16="http://schemas.microsoft.com/office/drawing/2014/main" id="{03A84B82-089C-CAC8-8859-C5842980E9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0938" y="184009"/>
            <a:ext cx="3064999" cy="916662"/>
          </a:xfrm>
          <a:prstGeom prst="rect">
            <a:avLst/>
          </a:prstGeom>
        </p:spPr>
      </p:pic>
    </p:spTree>
    <p:extLst>
      <p:ext uri="{BB962C8B-B14F-4D97-AF65-F5344CB8AC3E}">
        <p14:creationId xmlns:p14="http://schemas.microsoft.com/office/powerpoint/2010/main" val="408567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246455"/>
            <a:ext cx="8496944" cy="707886"/>
          </a:xfrm>
          <a:prstGeom prst="rect">
            <a:avLst/>
          </a:prstGeom>
          <a:noFill/>
        </p:spPr>
        <p:txBody>
          <a:bodyPr wrap="square" rtlCol="0">
            <a:spAutoFit/>
          </a:bodyPr>
          <a:lstStyle/>
          <a:p>
            <a:pPr algn="ctr"/>
            <a:r>
              <a:rPr lang="en-GB" sz="4000" u="sng" dirty="0">
                <a:solidFill>
                  <a:srgbClr val="103848"/>
                </a:solidFill>
                <a:latin typeface="+mj-lt"/>
              </a:rPr>
              <a:t>Day 2</a:t>
            </a:r>
          </a:p>
        </p:txBody>
      </p:sp>
      <p:sp>
        <p:nvSpPr>
          <p:cNvPr id="5" name="TextBox 4"/>
          <p:cNvSpPr txBox="1"/>
          <p:nvPr/>
        </p:nvSpPr>
        <p:spPr>
          <a:xfrm>
            <a:off x="513722" y="2155425"/>
            <a:ext cx="8496943" cy="584775"/>
          </a:xfrm>
          <a:prstGeom prst="rect">
            <a:avLst/>
          </a:prstGeom>
          <a:noFill/>
        </p:spPr>
        <p:txBody>
          <a:bodyPr wrap="square" rtlCol="0">
            <a:spAutoFit/>
          </a:bodyPr>
          <a:lstStyle/>
          <a:p>
            <a:r>
              <a:rPr lang="en-GB" sz="3200" dirty="0">
                <a:solidFill>
                  <a:srgbClr val="103848"/>
                </a:solidFill>
              </a:rPr>
              <a:t>8:30am  		Breakfast–</a:t>
            </a:r>
            <a:r>
              <a:rPr lang="en-GB" sz="2400" dirty="0">
                <a:solidFill>
                  <a:srgbClr val="103848"/>
                </a:solidFill>
              </a:rPr>
              <a:t>Toast Cereal Fruit Juice</a:t>
            </a:r>
          </a:p>
        </p:txBody>
      </p:sp>
      <p:sp>
        <p:nvSpPr>
          <p:cNvPr id="7" name="TextBox 6"/>
          <p:cNvSpPr txBox="1"/>
          <p:nvPr/>
        </p:nvSpPr>
        <p:spPr>
          <a:xfrm>
            <a:off x="513723" y="2762732"/>
            <a:ext cx="8496942" cy="584775"/>
          </a:xfrm>
          <a:prstGeom prst="rect">
            <a:avLst/>
          </a:prstGeom>
          <a:noFill/>
        </p:spPr>
        <p:txBody>
          <a:bodyPr wrap="square" rtlCol="0">
            <a:spAutoFit/>
          </a:bodyPr>
          <a:lstStyle/>
          <a:p>
            <a:r>
              <a:rPr lang="en-GB" sz="3200" dirty="0">
                <a:solidFill>
                  <a:srgbClr val="103848"/>
                </a:solidFill>
              </a:rPr>
              <a:t>10:00am		Pizza Making</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6F59328F-4323-DD55-E680-A011B69122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09393"/>
            <a:ext cx="3064999" cy="916662"/>
          </a:xfrm>
          <a:prstGeom prst="rect">
            <a:avLst/>
          </a:prstGeom>
        </p:spPr>
      </p:pic>
      <p:sp>
        <p:nvSpPr>
          <p:cNvPr id="3" name="TextBox 2">
            <a:extLst>
              <a:ext uri="{FF2B5EF4-FFF2-40B4-BE49-F238E27FC236}">
                <a16:creationId xmlns:a16="http://schemas.microsoft.com/office/drawing/2014/main" id="{F1E6A85E-6E1E-ED50-953B-A2D6F83D39BF}"/>
              </a:ext>
            </a:extLst>
          </p:cNvPr>
          <p:cNvSpPr txBox="1"/>
          <p:nvPr/>
        </p:nvSpPr>
        <p:spPr>
          <a:xfrm>
            <a:off x="513722" y="3347507"/>
            <a:ext cx="8738798" cy="584775"/>
          </a:xfrm>
          <a:prstGeom prst="rect">
            <a:avLst/>
          </a:prstGeom>
          <a:noFill/>
        </p:spPr>
        <p:txBody>
          <a:bodyPr wrap="square" rtlCol="0">
            <a:spAutoFit/>
          </a:bodyPr>
          <a:lstStyle/>
          <a:p>
            <a:r>
              <a:rPr lang="en-GB" sz="3200" dirty="0"/>
              <a:t>12:00pm		Lunch-</a:t>
            </a:r>
            <a:r>
              <a:rPr lang="en-GB" sz="2800" dirty="0"/>
              <a:t>Hot Dogs Crisps Fruit</a:t>
            </a:r>
            <a:endParaRPr lang="en-GB" sz="3200" dirty="0"/>
          </a:p>
        </p:txBody>
      </p:sp>
      <p:sp>
        <p:nvSpPr>
          <p:cNvPr id="9" name="TextBox 8">
            <a:extLst>
              <a:ext uri="{FF2B5EF4-FFF2-40B4-BE49-F238E27FC236}">
                <a16:creationId xmlns:a16="http://schemas.microsoft.com/office/drawing/2014/main" id="{3036F10E-7D69-427F-7679-A331B0492DC1}"/>
              </a:ext>
            </a:extLst>
          </p:cNvPr>
          <p:cNvSpPr txBox="1"/>
          <p:nvPr/>
        </p:nvSpPr>
        <p:spPr>
          <a:xfrm>
            <a:off x="513722" y="3914435"/>
            <a:ext cx="7416824" cy="584775"/>
          </a:xfrm>
          <a:prstGeom prst="rect">
            <a:avLst/>
          </a:prstGeom>
          <a:noFill/>
        </p:spPr>
        <p:txBody>
          <a:bodyPr wrap="square" rtlCol="0">
            <a:spAutoFit/>
          </a:bodyPr>
          <a:lstStyle/>
          <a:p>
            <a:r>
              <a:rPr lang="en-GB" sz="3200" dirty="0"/>
              <a:t>1:00pm		Rafting</a:t>
            </a:r>
          </a:p>
        </p:txBody>
      </p:sp>
      <p:sp>
        <p:nvSpPr>
          <p:cNvPr id="2" name="TextBox 1">
            <a:extLst>
              <a:ext uri="{FF2B5EF4-FFF2-40B4-BE49-F238E27FC236}">
                <a16:creationId xmlns:a16="http://schemas.microsoft.com/office/drawing/2014/main" id="{FF5DA4E6-53D3-DADA-DE28-67E6B95A707D}"/>
              </a:ext>
            </a:extLst>
          </p:cNvPr>
          <p:cNvSpPr txBox="1"/>
          <p:nvPr/>
        </p:nvSpPr>
        <p:spPr>
          <a:xfrm>
            <a:off x="514119" y="4522357"/>
            <a:ext cx="7416824" cy="584775"/>
          </a:xfrm>
          <a:prstGeom prst="rect">
            <a:avLst/>
          </a:prstGeom>
          <a:noFill/>
        </p:spPr>
        <p:txBody>
          <a:bodyPr wrap="square" rtlCol="0">
            <a:spAutoFit/>
          </a:bodyPr>
          <a:lstStyle/>
          <a:p>
            <a:r>
              <a:rPr lang="en-GB" sz="3200" dirty="0"/>
              <a:t>3:00pm		Junior Paintball</a:t>
            </a:r>
          </a:p>
        </p:txBody>
      </p:sp>
    </p:spTree>
    <p:extLst>
      <p:ext uri="{BB962C8B-B14F-4D97-AF65-F5344CB8AC3E}">
        <p14:creationId xmlns:p14="http://schemas.microsoft.com/office/powerpoint/2010/main" val="720998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65026" y="620688"/>
            <a:ext cx="4536503" cy="630942"/>
          </a:xfrm>
          <a:prstGeom prst="rect">
            <a:avLst/>
          </a:prstGeom>
          <a:noFill/>
        </p:spPr>
        <p:txBody>
          <a:bodyPr wrap="square" rtlCol="0">
            <a:spAutoFit/>
          </a:bodyPr>
          <a:lstStyle/>
          <a:p>
            <a:pPr algn="ctr"/>
            <a:r>
              <a:rPr lang="en-GB" sz="3500" u="sng" dirty="0">
                <a:solidFill>
                  <a:srgbClr val="103848"/>
                </a:solidFill>
                <a:latin typeface="Chelsea Market" panose="02000000000000000000" pitchFamily="2" charset="0"/>
                <a:ea typeface="Chelsea Market" panose="02000000000000000000" pitchFamily="2" charset="0"/>
              </a:rPr>
              <a:t>Junior Paintball</a:t>
            </a:r>
          </a:p>
        </p:txBody>
      </p:sp>
      <p:pic>
        <p:nvPicPr>
          <p:cNvPr id="9" name="Picture 8" descr="Green letters on a black background&#10;&#10;Description automatically generated with medium confidence">
            <a:extLst>
              <a:ext uri="{FF2B5EF4-FFF2-40B4-BE49-F238E27FC236}">
                <a16:creationId xmlns:a16="http://schemas.microsoft.com/office/drawing/2014/main" id="{33A35A55-97CD-58A4-40CD-73BA1DCB6C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8259" y="415491"/>
            <a:ext cx="3064999" cy="916662"/>
          </a:xfrm>
          <a:prstGeom prst="rect">
            <a:avLst/>
          </a:prstGeom>
        </p:spPr>
      </p:pic>
      <p:pic>
        <p:nvPicPr>
          <p:cNvPr id="2" name="Picture 1">
            <a:extLst>
              <a:ext uri="{FF2B5EF4-FFF2-40B4-BE49-F238E27FC236}">
                <a16:creationId xmlns:a16="http://schemas.microsoft.com/office/drawing/2014/main" id="{82AAA1F8-7EA3-F212-D87C-77E25319B9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0" y="1529788"/>
            <a:ext cx="3722556" cy="2484806"/>
          </a:xfrm>
          <a:prstGeom prst="rect">
            <a:avLst/>
          </a:prstGeom>
        </p:spPr>
      </p:pic>
      <p:pic>
        <p:nvPicPr>
          <p:cNvPr id="3" name="Picture 2">
            <a:extLst>
              <a:ext uri="{FF2B5EF4-FFF2-40B4-BE49-F238E27FC236}">
                <a16:creationId xmlns:a16="http://schemas.microsoft.com/office/drawing/2014/main" id="{6A483B79-3066-19DF-E74F-DF016CC629B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01666" y="4119395"/>
            <a:ext cx="3692890" cy="2465004"/>
          </a:xfrm>
          <a:prstGeom prst="rect">
            <a:avLst/>
          </a:prstGeom>
        </p:spPr>
      </p:pic>
      <p:pic>
        <p:nvPicPr>
          <p:cNvPr id="5" name="Picture 4">
            <a:extLst>
              <a:ext uri="{FF2B5EF4-FFF2-40B4-BE49-F238E27FC236}">
                <a16:creationId xmlns:a16="http://schemas.microsoft.com/office/drawing/2014/main" id="{DDA4A82C-0019-D918-0349-69383B5F9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7198" y="1529788"/>
            <a:ext cx="3313074" cy="2484806"/>
          </a:xfrm>
          <a:prstGeom prst="rect">
            <a:avLst/>
          </a:prstGeom>
        </p:spPr>
      </p:pic>
      <p:pic>
        <p:nvPicPr>
          <p:cNvPr id="6" name="Picture 5">
            <a:extLst>
              <a:ext uri="{FF2B5EF4-FFF2-40B4-BE49-F238E27FC236}">
                <a16:creationId xmlns:a16="http://schemas.microsoft.com/office/drawing/2014/main" id="{84F544C1-5820-59DC-FA44-0254BA3B3DF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73555" y="4126343"/>
            <a:ext cx="3240360" cy="2451108"/>
          </a:xfrm>
          <a:prstGeom prst="rect">
            <a:avLst/>
          </a:prstGeom>
        </p:spPr>
      </p:pic>
    </p:spTree>
    <p:extLst>
      <p:ext uri="{BB962C8B-B14F-4D97-AF65-F5344CB8AC3E}">
        <p14:creationId xmlns:p14="http://schemas.microsoft.com/office/powerpoint/2010/main" val="421318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246455"/>
            <a:ext cx="8496944" cy="707886"/>
          </a:xfrm>
          <a:prstGeom prst="rect">
            <a:avLst/>
          </a:prstGeom>
          <a:noFill/>
        </p:spPr>
        <p:txBody>
          <a:bodyPr wrap="square" rtlCol="0">
            <a:spAutoFit/>
          </a:bodyPr>
          <a:lstStyle/>
          <a:p>
            <a:pPr algn="ctr"/>
            <a:r>
              <a:rPr lang="en-GB" sz="4000" u="sng" dirty="0">
                <a:solidFill>
                  <a:srgbClr val="103848"/>
                </a:solidFill>
                <a:latin typeface="+mj-lt"/>
              </a:rPr>
              <a:t>Day 2</a:t>
            </a:r>
          </a:p>
        </p:txBody>
      </p:sp>
      <p:sp>
        <p:nvSpPr>
          <p:cNvPr id="5" name="TextBox 4"/>
          <p:cNvSpPr txBox="1"/>
          <p:nvPr/>
        </p:nvSpPr>
        <p:spPr>
          <a:xfrm>
            <a:off x="513722" y="2155425"/>
            <a:ext cx="8496943" cy="584775"/>
          </a:xfrm>
          <a:prstGeom prst="rect">
            <a:avLst/>
          </a:prstGeom>
          <a:noFill/>
        </p:spPr>
        <p:txBody>
          <a:bodyPr wrap="square" rtlCol="0">
            <a:spAutoFit/>
          </a:bodyPr>
          <a:lstStyle/>
          <a:p>
            <a:r>
              <a:rPr lang="en-GB" sz="3200" dirty="0">
                <a:solidFill>
                  <a:srgbClr val="103848"/>
                </a:solidFill>
              </a:rPr>
              <a:t>8:30am  		Breakfast–</a:t>
            </a:r>
            <a:r>
              <a:rPr lang="en-GB" sz="2400" dirty="0">
                <a:solidFill>
                  <a:srgbClr val="103848"/>
                </a:solidFill>
              </a:rPr>
              <a:t>Toast Cereal Fruit Juice</a:t>
            </a:r>
          </a:p>
        </p:txBody>
      </p:sp>
      <p:sp>
        <p:nvSpPr>
          <p:cNvPr id="7" name="TextBox 6"/>
          <p:cNvSpPr txBox="1"/>
          <p:nvPr/>
        </p:nvSpPr>
        <p:spPr>
          <a:xfrm>
            <a:off x="513723" y="2762732"/>
            <a:ext cx="8496942" cy="584775"/>
          </a:xfrm>
          <a:prstGeom prst="rect">
            <a:avLst/>
          </a:prstGeom>
          <a:noFill/>
        </p:spPr>
        <p:txBody>
          <a:bodyPr wrap="square" rtlCol="0">
            <a:spAutoFit/>
          </a:bodyPr>
          <a:lstStyle/>
          <a:p>
            <a:r>
              <a:rPr lang="en-GB" sz="3200" dirty="0">
                <a:solidFill>
                  <a:srgbClr val="103848"/>
                </a:solidFill>
              </a:rPr>
              <a:t>10:00am		Pizza Making</a:t>
            </a:r>
          </a:p>
        </p:txBody>
      </p:sp>
      <p:sp>
        <p:nvSpPr>
          <p:cNvPr id="10" name="TextBox 9">
            <a:extLst>
              <a:ext uri="{FF2B5EF4-FFF2-40B4-BE49-F238E27FC236}">
                <a16:creationId xmlns:a16="http://schemas.microsoft.com/office/drawing/2014/main" id="{B8B4FB02-FF6C-43CE-9E9B-669ED33BBB1F}"/>
              </a:ext>
            </a:extLst>
          </p:cNvPr>
          <p:cNvSpPr txBox="1"/>
          <p:nvPr/>
        </p:nvSpPr>
        <p:spPr>
          <a:xfrm>
            <a:off x="3275856" y="5644999"/>
            <a:ext cx="7000924" cy="584775"/>
          </a:xfrm>
          <a:prstGeom prst="rect">
            <a:avLst/>
          </a:prstGeom>
          <a:noFill/>
        </p:spPr>
        <p:txBody>
          <a:bodyPr wrap="square" rtlCol="0">
            <a:spAutoFit/>
          </a:bodyPr>
          <a:lstStyle/>
          <a:p>
            <a:r>
              <a:rPr lang="en-GB" sz="3200" dirty="0"/>
              <a:t>Camp Fire &amp; Games</a:t>
            </a:r>
            <a:r>
              <a:rPr lang="en-GB" sz="2400" dirty="0"/>
              <a:t>		</a:t>
            </a:r>
          </a:p>
        </p:txBody>
      </p:sp>
      <p:pic>
        <p:nvPicPr>
          <p:cNvPr id="6" name="Picture 5" descr="Green letters on a black background&#10;&#10;Description automatically generated with medium confidence">
            <a:extLst>
              <a:ext uri="{FF2B5EF4-FFF2-40B4-BE49-F238E27FC236}">
                <a16:creationId xmlns:a16="http://schemas.microsoft.com/office/drawing/2014/main" id="{6F59328F-4323-DD55-E680-A011B69122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09393"/>
            <a:ext cx="3064999" cy="916662"/>
          </a:xfrm>
          <a:prstGeom prst="rect">
            <a:avLst/>
          </a:prstGeom>
        </p:spPr>
      </p:pic>
      <p:sp>
        <p:nvSpPr>
          <p:cNvPr id="3" name="TextBox 2">
            <a:extLst>
              <a:ext uri="{FF2B5EF4-FFF2-40B4-BE49-F238E27FC236}">
                <a16:creationId xmlns:a16="http://schemas.microsoft.com/office/drawing/2014/main" id="{F1E6A85E-6E1E-ED50-953B-A2D6F83D39BF}"/>
              </a:ext>
            </a:extLst>
          </p:cNvPr>
          <p:cNvSpPr txBox="1"/>
          <p:nvPr/>
        </p:nvSpPr>
        <p:spPr>
          <a:xfrm>
            <a:off x="513722" y="3347507"/>
            <a:ext cx="8738798" cy="584775"/>
          </a:xfrm>
          <a:prstGeom prst="rect">
            <a:avLst/>
          </a:prstGeom>
          <a:noFill/>
        </p:spPr>
        <p:txBody>
          <a:bodyPr wrap="square" rtlCol="0">
            <a:spAutoFit/>
          </a:bodyPr>
          <a:lstStyle/>
          <a:p>
            <a:r>
              <a:rPr lang="en-GB" sz="3200" dirty="0"/>
              <a:t>12:00pm		Lunch-</a:t>
            </a:r>
            <a:r>
              <a:rPr lang="en-GB" sz="2800" dirty="0"/>
              <a:t>Hot Dogs Crisps Fruit</a:t>
            </a:r>
            <a:endParaRPr lang="en-GB" sz="3200" dirty="0"/>
          </a:p>
        </p:txBody>
      </p:sp>
      <p:sp>
        <p:nvSpPr>
          <p:cNvPr id="9" name="TextBox 8">
            <a:extLst>
              <a:ext uri="{FF2B5EF4-FFF2-40B4-BE49-F238E27FC236}">
                <a16:creationId xmlns:a16="http://schemas.microsoft.com/office/drawing/2014/main" id="{3036F10E-7D69-427F-7679-A331B0492DC1}"/>
              </a:ext>
            </a:extLst>
          </p:cNvPr>
          <p:cNvSpPr txBox="1"/>
          <p:nvPr/>
        </p:nvSpPr>
        <p:spPr>
          <a:xfrm>
            <a:off x="513722" y="3914435"/>
            <a:ext cx="7416824" cy="584775"/>
          </a:xfrm>
          <a:prstGeom prst="rect">
            <a:avLst/>
          </a:prstGeom>
          <a:noFill/>
        </p:spPr>
        <p:txBody>
          <a:bodyPr wrap="square" rtlCol="0">
            <a:spAutoFit/>
          </a:bodyPr>
          <a:lstStyle/>
          <a:p>
            <a:r>
              <a:rPr lang="en-GB" sz="3200" dirty="0"/>
              <a:t>1:00pm		Rafting</a:t>
            </a:r>
          </a:p>
        </p:txBody>
      </p:sp>
      <p:sp>
        <p:nvSpPr>
          <p:cNvPr id="2" name="TextBox 1">
            <a:extLst>
              <a:ext uri="{FF2B5EF4-FFF2-40B4-BE49-F238E27FC236}">
                <a16:creationId xmlns:a16="http://schemas.microsoft.com/office/drawing/2014/main" id="{FF5DA4E6-53D3-DADA-DE28-67E6B95A707D}"/>
              </a:ext>
            </a:extLst>
          </p:cNvPr>
          <p:cNvSpPr txBox="1"/>
          <p:nvPr/>
        </p:nvSpPr>
        <p:spPr>
          <a:xfrm>
            <a:off x="514119" y="4522357"/>
            <a:ext cx="7416824" cy="584775"/>
          </a:xfrm>
          <a:prstGeom prst="rect">
            <a:avLst/>
          </a:prstGeom>
          <a:noFill/>
        </p:spPr>
        <p:txBody>
          <a:bodyPr wrap="square" rtlCol="0">
            <a:spAutoFit/>
          </a:bodyPr>
          <a:lstStyle/>
          <a:p>
            <a:r>
              <a:rPr lang="en-GB" sz="3200" dirty="0"/>
              <a:t>3:00pm		Junior Paintball</a:t>
            </a:r>
          </a:p>
        </p:txBody>
      </p:sp>
      <p:sp>
        <p:nvSpPr>
          <p:cNvPr id="8" name="TextBox 7">
            <a:extLst>
              <a:ext uri="{FF2B5EF4-FFF2-40B4-BE49-F238E27FC236}">
                <a16:creationId xmlns:a16="http://schemas.microsoft.com/office/drawing/2014/main" id="{3E9856CF-2AEC-DA94-69FA-C73E4B16B86A}"/>
              </a:ext>
            </a:extLst>
          </p:cNvPr>
          <p:cNvSpPr txBox="1"/>
          <p:nvPr/>
        </p:nvSpPr>
        <p:spPr>
          <a:xfrm>
            <a:off x="513722" y="5112432"/>
            <a:ext cx="7416824" cy="584775"/>
          </a:xfrm>
          <a:prstGeom prst="rect">
            <a:avLst/>
          </a:prstGeom>
          <a:noFill/>
        </p:spPr>
        <p:txBody>
          <a:bodyPr wrap="square" rtlCol="0">
            <a:spAutoFit/>
          </a:bodyPr>
          <a:lstStyle/>
          <a:p>
            <a:r>
              <a:rPr lang="en-GB" sz="3200" dirty="0"/>
              <a:t>6:00pm		Supper</a:t>
            </a:r>
          </a:p>
        </p:txBody>
      </p:sp>
    </p:spTree>
    <p:extLst>
      <p:ext uri="{BB962C8B-B14F-4D97-AF65-F5344CB8AC3E}">
        <p14:creationId xmlns:p14="http://schemas.microsoft.com/office/powerpoint/2010/main" val="279473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9541" y="1899012"/>
            <a:ext cx="7604918" cy="707886"/>
          </a:xfrm>
          <a:prstGeom prst="rect">
            <a:avLst/>
          </a:prstGeom>
          <a:noFill/>
        </p:spPr>
        <p:txBody>
          <a:bodyPr wrap="square" rtlCol="0">
            <a:spAutoFit/>
          </a:bodyPr>
          <a:lstStyle/>
          <a:p>
            <a:pPr algn="ctr"/>
            <a:r>
              <a:rPr lang="en-GB" sz="4000" u="sng" dirty="0">
                <a:solidFill>
                  <a:srgbClr val="103848"/>
                </a:solidFill>
                <a:latin typeface="+mj-lt"/>
              </a:rPr>
              <a:t>Day 3</a:t>
            </a:r>
          </a:p>
        </p:txBody>
      </p:sp>
      <p:sp>
        <p:nvSpPr>
          <p:cNvPr id="12" name="TextBox 11">
            <a:extLst>
              <a:ext uri="{FF2B5EF4-FFF2-40B4-BE49-F238E27FC236}">
                <a16:creationId xmlns:a16="http://schemas.microsoft.com/office/drawing/2014/main" id="{C9594E7E-E6EE-4410-9ABE-F7FAAB95745B}"/>
              </a:ext>
            </a:extLst>
          </p:cNvPr>
          <p:cNvSpPr txBox="1"/>
          <p:nvPr/>
        </p:nvSpPr>
        <p:spPr>
          <a:xfrm>
            <a:off x="634568" y="4016211"/>
            <a:ext cx="8509432" cy="584775"/>
          </a:xfrm>
          <a:prstGeom prst="rect">
            <a:avLst/>
          </a:prstGeom>
          <a:noFill/>
        </p:spPr>
        <p:txBody>
          <a:bodyPr wrap="square">
            <a:spAutoFit/>
          </a:bodyPr>
          <a:lstStyle/>
          <a:p>
            <a:r>
              <a:rPr lang="en-GB" sz="3200" dirty="0">
                <a:solidFill>
                  <a:srgbClr val="103848"/>
                </a:solidFill>
              </a:rPr>
              <a:t>10:00am  	Woodland Navigational Trail</a:t>
            </a:r>
          </a:p>
        </p:txBody>
      </p:sp>
      <p:sp>
        <p:nvSpPr>
          <p:cNvPr id="14" name="TextBox 13">
            <a:extLst>
              <a:ext uri="{FF2B5EF4-FFF2-40B4-BE49-F238E27FC236}">
                <a16:creationId xmlns:a16="http://schemas.microsoft.com/office/drawing/2014/main" id="{EFACD3B0-6841-4186-9F2D-02FB3B207F64}"/>
              </a:ext>
            </a:extLst>
          </p:cNvPr>
          <p:cNvSpPr txBox="1"/>
          <p:nvPr/>
        </p:nvSpPr>
        <p:spPr>
          <a:xfrm>
            <a:off x="539552" y="2750479"/>
            <a:ext cx="6696744" cy="584775"/>
          </a:xfrm>
          <a:prstGeom prst="rect">
            <a:avLst/>
          </a:prstGeom>
          <a:noFill/>
        </p:spPr>
        <p:txBody>
          <a:bodyPr wrap="square">
            <a:spAutoFit/>
          </a:bodyPr>
          <a:lstStyle/>
          <a:p>
            <a:r>
              <a:rPr lang="en-GB" sz="3200" dirty="0">
                <a:solidFill>
                  <a:srgbClr val="103848"/>
                </a:solidFill>
              </a:rPr>
              <a:t>8:30am  		Breakfast</a:t>
            </a:r>
          </a:p>
        </p:txBody>
      </p:sp>
      <p:sp>
        <p:nvSpPr>
          <p:cNvPr id="15" name="TextBox 14">
            <a:extLst>
              <a:ext uri="{FF2B5EF4-FFF2-40B4-BE49-F238E27FC236}">
                <a16:creationId xmlns:a16="http://schemas.microsoft.com/office/drawing/2014/main" id="{64C60283-1517-4A2D-9785-E1D923202191}"/>
              </a:ext>
            </a:extLst>
          </p:cNvPr>
          <p:cNvSpPr txBox="1"/>
          <p:nvPr/>
        </p:nvSpPr>
        <p:spPr>
          <a:xfrm>
            <a:off x="539552" y="3383345"/>
            <a:ext cx="6569576" cy="584775"/>
          </a:xfrm>
          <a:prstGeom prst="rect">
            <a:avLst/>
          </a:prstGeom>
          <a:noFill/>
        </p:spPr>
        <p:txBody>
          <a:bodyPr wrap="square">
            <a:spAutoFit/>
          </a:bodyPr>
          <a:lstStyle/>
          <a:p>
            <a:r>
              <a:rPr lang="en-GB" sz="3200" dirty="0">
                <a:solidFill>
                  <a:srgbClr val="103848"/>
                </a:solidFill>
              </a:rPr>
              <a:t>9:30pm		Check out of camp</a:t>
            </a:r>
          </a:p>
        </p:txBody>
      </p:sp>
      <p:pic>
        <p:nvPicPr>
          <p:cNvPr id="4" name="Picture 3" descr="Green letters on a black background&#10;&#10;Description automatically generated with medium confidence">
            <a:extLst>
              <a:ext uri="{FF2B5EF4-FFF2-40B4-BE49-F238E27FC236}">
                <a16:creationId xmlns:a16="http://schemas.microsoft.com/office/drawing/2014/main" id="{FEB7788F-1118-1D8F-39D1-C3C56025DA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51536"/>
            <a:ext cx="3064999" cy="916662"/>
          </a:xfrm>
          <a:prstGeom prst="rect">
            <a:avLst/>
          </a:prstGeom>
        </p:spPr>
      </p:pic>
    </p:spTree>
    <p:extLst>
      <p:ext uri="{BB962C8B-B14F-4D97-AF65-F5344CB8AC3E}">
        <p14:creationId xmlns:p14="http://schemas.microsoft.com/office/powerpoint/2010/main" val="273912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07497" y="256867"/>
            <a:ext cx="4536503" cy="1169551"/>
          </a:xfrm>
          <a:prstGeom prst="rect">
            <a:avLst/>
          </a:prstGeom>
          <a:noFill/>
        </p:spPr>
        <p:txBody>
          <a:bodyPr wrap="square" rtlCol="0">
            <a:spAutoFit/>
          </a:bodyPr>
          <a:lstStyle/>
          <a:p>
            <a:pPr algn="ctr"/>
            <a:r>
              <a:rPr lang="en-GB" sz="3500" u="sng" dirty="0">
                <a:solidFill>
                  <a:srgbClr val="103848"/>
                </a:solidFill>
                <a:latin typeface="Chelsea Market" panose="02000000000000000000" pitchFamily="2" charset="0"/>
                <a:ea typeface="Chelsea Market" panose="02000000000000000000" pitchFamily="2" charset="0"/>
              </a:rPr>
              <a:t>Woodland Navigational Trail</a:t>
            </a:r>
          </a:p>
        </p:txBody>
      </p:sp>
      <p:pic>
        <p:nvPicPr>
          <p:cNvPr id="9" name="Picture 8" descr="Green letters on a black background&#10;&#10;Description automatically generated with medium confidence">
            <a:extLst>
              <a:ext uri="{FF2B5EF4-FFF2-40B4-BE49-F238E27FC236}">
                <a16:creationId xmlns:a16="http://schemas.microsoft.com/office/drawing/2014/main" id="{33A35A55-97CD-58A4-40CD-73BA1DCB6C8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8259" y="415491"/>
            <a:ext cx="3064999" cy="916662"/>
          </a:xfrm>
          <a:prstGeom prst="rect">
            <a:avLst/>
          </a:prstGeom>
        </p:spPr>
      </p:pic>
      <p:pic>
        <p:nvPicPr>
          <p:cNvPr id="3" name="Picture 2" descr="A forest with trees and grass&#10;&#10;Description automatically generated">
            <a:extLst>
              <a:ext uri="{FF2B5EF4-FFF2-40B4-BE49-F238E27FC236}">
                <a16:creationId xmlns:a16="http://schemas.microsoft.com/office/drawing/2014/main" id="{8EF59014-B062-2DA7-5EDC-F221599CE7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1235" y="4149080"/>
            <a:ext cx="3447266" cy="2585450"/>
          </a:xfrm>
          <a:prstGeom prst="rect">
            <a:avLst/>
          </a:prstGeom>
        </p:spPr>
      </p:pic>
      <p:pic>
        <p:nvPicPr>
          <p:cNvPr id="5" name="Picture 4" descr="A bird standing on a log&#10;&#10;Description automatically generated">
            <a:extLst>
              <a:ext uri="{FF2B5EF4-FFF2-40B4-BE49-F238E27FC236}">
                <a16:creationId xmlns:a16="http://schemas.microsoft.com/office/drawing/2014/main" id="{180A988B-5171-6DA3-BD71-310084FA8B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81235" y="1520684"/>
            <a:ext cx="3447266" cy="2585449"/>
          </a:xfrm>
          <a:prstGeom prst="rect">
            <a:avLst/>
          </a:prstGeom>
        </p:spPr>
      </p:pic>
      <p:pic>
        <p:nvPicPr>
          <p:cNvPr id="10" name="Picture 9">
            <a:extLst>
              <a:ext uri="{FF2B5EF4-FFF2-40B4-BE49-F238E27FC236}">
                <a16:creationId xmlns:a16="http://schemas.microsoft.com/office/drawing/2014/main" id="{4B309109-5B30-08BC-0D25-A4365101B870}"/>
              </a:ext>
            </a:extLst>
          </p:cNvPr>
          <p:cNvPicPr>
            <a:picLocks noChangeAspect="1"/>
          </p:cNvPicPr>
          <p:nvPr/>
        </p:nvPicPr>
        <p:blipFill>
          <a:blip r:embed="rId5"/>
          <a:stretch>
            <a:fillRect/>
          </a:stretch>
        </p:blipFill>
        <p:spPr>
          <a:xfrm>
            <a:off x="4829225" y="1520684"/>
            <a:ext cx="3534439" cy="5213846"/>
          </a:xfrm>
          <a:prstGeom prst="rect">
            <a:avLst/>
          </a:prstGeom>
        </p:spPr>
      </p:pic>
    </p:spTree>
    <p:extLst>
      <p:ext uri="{BB962C8B-B14F-4D97-AF65-F5344CB8AC3E}">
        <p14:creationId xmlns:p14="http://schemas.microsoft.com/office/powerpoint/2010/main" val="2602234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9541" y="1899012"/>
            <a:ext cx="7604918" cy="707886"/>
          </a:xfrm>
          <a:prstGeom prst="rect">
            <a:avLst/>
          </a:prstGeom>
          <a:noFill/>
        </p:spPr>
        <p:txBody>
          <a:bodyPr wrap="square" rtlCol="0">
            <a:spAutoFit/>
          </a:bodyPr>
          <a:lstStyle/>
          <a:p>
            <a:pPr algn="ctr"/>
            <a:r>
              <a:rPr lang="en-GB" sz="4000" u="sng" dirty="0">
                <a:solidFill>
                  <a:srgbClr val="103848"/>
                </a:solidFill>
                <a:latin typeface="+mj-lt"/>
              </a:rPr>
              <a:t>Day 3</a:t>
            </a:r>
          </a:p>
        </p:txBody>
      </p:sp>
      <p:sp>
        <p:nvSpPr>
          <p:cNvPr id="12" name="TextBox 11">
            <a:extLst>
              <a:ext uri="{FF2B5EF4-FFF2-40B4-BE49-F238E27FC236}">
                <a16:creationId xmlns:a16="http://schemas.microsoft.com/office/drawing/2014/main" id="{C9594E7E-E6EE-4410-9ABE-F7FAAB95745B}"/>
              </a:ext>
            </a:extLst>
          </p:cNvPr>
          <p:cNvSpPr txBox="1"/>
          <p:nvPr/>
        </p:nvSpPr>
        <p:spPr>
          <a:xfrm>
            <a:off x="638041" y="4034505"/>
            <a:ext cx="8509432" cy="584775"/>
          </a:xfrm>
          <a:prstGeom prst="rect">
            <a:avLst/>
          </a:prstGeom>
          <a:noFill/>
        </p:spPr>
        <p:txBody>
          <a:bodyPr wrap="square">
            <a:spAutoFit/>
          </a:bodyPr>
          <a:lstStyle/>
          <a:p>
            <a:r>
              <a:rPr lang="en-GB" sz="3200" dirty="0">
                <a:solidFill>
                  <a:srgbClr val="103848"/>
                </a:solidFill>
              </a:rPr>
              <a:t>10:00am  	Woodland Navigational Trail</a:t>
            </a:r>
          </a:p>
        </p:txBody>
      </p:sp>
      <p:sp>
        <p:nvSpPr>
          <p:cNvPr id="14" name="TextBox 13">
            <a:extLst>
              <a:ext uri="{FF2B5EF4-FFF2-40B4-BE49-F238E27FC236}">
                <a16:creationId xmlns:a16="http://schemas.microsoft.com/office/drawing/2014/main" id="{EFACD3B0-6841-4186-9F2D-02FB3B207F64}"/>
              </a:ext>
            </a:extLst>
          </p:cNvPr>
          <p:cNvSpPr txBox="1"/>
          <p:nvPr/>
        </p:nvSpPr>
        <p:spPr>
          <a:xfrm>
            <a:off x="611560" y="2729714"/>
            <a:ext cx="6696744" cy="584775"/>
          </a:xfrm>
          <a:prstGeom prst="rect">
            <a:avLst/>
          </a:prstGeom>
          <a:noFill/>
        </p:spPr>
        <p:txBody>
          <a:bodyPr wrap="square">
            <a:spAutoFit/>
          </a:bodyPr>
          <a:lstStyle/>
          <a:p>
            <a:r>
              <a:rPr lang="en-GB" sz="3200" dirty="0">
                <a:solidFill>
                  <a:srgbClr val="103848"/>
                </a:solidFill>
              </a:rPr>
              <a:t>8:30am  		Breakfast</a:t>
            </a:r>
          </a:p>
        </p:txBody>
      </p:sp>
      <p:sp>
        <p:nvSpPr>
          <p:cNvPr id="15" name="TextBox 14">
            <a:extLst>
              <a:ext uri="{FF2B5EF4-FFF2-40B4-BE49-F238E27FC236}">
                <a16:creationId xmlns:a16="http://schemas.microsoft.com/office/drawing/2014/main" id="{64C60283-1517-4A2D-9785-E1D923202191}"/>
              </a:ext>
            </a:extLst>
          </p:cNvPr>
          <p:cNvSpPr txBox="1"/>
          <p:nvPr/>
        </p:nvSpPr>
        <p:spPr>
          <a:xfrm>
            <a:off x="611560" y="3366585"/>
            <a:ext cx="6569576" cy="584775"/>
          </a:xfrm>
          <a:prstGeom prst="rect">
            <a:avLst/>
          </a:prstGeom>
          <a:noFill/>
        </p:spPr>
        <p:txBody>
          <a:bodyPr wrap="square">
            <a:spAutoFit/>
          </a:bodyPr>
          <a:lstStyle/>
          <a:p>
            <a:r>
              <a:rPr lang="en-GB" sz="3200" dirty="0">
                <a:solidFill>
                  <a:srgbClr val="103848"/>
                </a:solidFill>
              </a:rPr>
              <a:t>9:30pm		Check out of camp</a:t>
            </a:r>
          </a:p>
        </p:txBody>
      </p:sp>
      <p:pic>
        <p:nvPicPr>
          <p:cNvPr id="4" name="Picture 3" descr="Green letters on a black background&#10;&#10;Description automatically generated with medium confidence">
            <a:extLst>
              <a:ext uri="{FF2B5EF4-FFF2-40B4-BE49-F238E27FC236}">
                <a16:creationId xmlns:a16="http://schemas.microsoft.com/office/drawing/2014/main" id="{FEB7788F-1118-1D8F-39D1-C3C56025DA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51536"/>
            <a:ext cx="3064999" cy="916662"/>
          </a:xfrm>
          <a:prstGeom prst="rect">
            <a:avLst/>
          </a:prstGeom>
        </p:spPr>
      </p:pic>
      <p:sp>
        <p:nvSpPr>
          <p:cNvPr id="3" name="TextBox 2">
            <a:extLst>
              <a:ext uri="{FF2B5EF4-FFF2-40B4-BE49-F238E27FC236}">
                <a16:creationId xmlns:a16="http://schemas.microsoft.com/office/drawing/2014/main" id="{7320E01A-31CA-85AA-BB5C-DDD7DC016EC5}"/>
              </a:ext>
            </a:extLst>
          </p:cNvPr>
          <p:cNvSpPr txBox="1"/>
          <p:nvPr/>
        </p:nvSpPr>
        <p:spPr>
          <a:xfrm>
            <a:off x="638041" y="4702425"/>
            <a:ext cx="7200800" cy="1015663"/>
          </a:xfrm>
          <a:prstGeom prst="rect">
            <a:avLst/>
          </a:prstGeom>
          <a:noFill/>
        </p:spPr>
        <p:txBody>
          <a:bodyPr wrap="square" rtlCol="0">
            <a:spAutoFit/>
          </a:bodyPr>
          <a:lstStyle/>
          <a:p>
            <a:r>
              <a:rPr lang="en-GB" sz="3200" dirty="0"/>
              <a:t>12:00pm		Lunch-</a:t>
            </a:r>
            <a:r>
              <a:rPr lang="en-GB" sz="2800" dirty="0"/>
              <a:t>Chicken Burger</a:t>
            </a:r>
          </a:p>
          <a:p>
            <a:r>
              <a:rPr lang="en-GB" sz="2800" dirty="0"/>
              <a:t>			Crisps &amp; Choc Bar</a:t>
            </a:r>
            <a:endParaRPr lang="en-GB" sz="3200" dirty="0"/>
          </a:p>
        </p:txBody>
      </p:sp>
      <p:sp>
        <p:nvSpPr>
          <p:cNvPr id="6" name="TextBox 5">
            <a:extLst>
              <a:ext uri="{FF2B5EF4-FFF2-40B4-BE49-F238E27FC236}">
                <a16:creationId xmlns:a16="http://schemas.microsoft.com/office/drawing/2014/main" id="{90BE2CCC-B829-85FF-3F04-E881DDEC3860}"/>
              </a:ext>
            </a:extLst>
          </p:cNvPr>
          <p:cNvSpPr txBox="1"/>
          <p:nvPr/>
        </p:nvSpPr>
        <p:spPr>
          <a:xfrm>
            <a:off x="671230" y="5754499"/>
            <a:ext cx="6900280" cy="584775"/>
          </a:xfrm>
          <a:prstGeom prst="rect">
            <a:avLst/>
          </a:prstGeom>
          <a:noFill/>
        </p:spPr>
        <p:txBody>
          <a:bodyPr wrap="square" rtlCol="0">
            <a:spAutoFit/>
          </a:bodyPr>
          <a:lstStyle/>
          <a:p>
            <a:r>
              <a:rPr lang="en-GB" sz="3200" dirty="0"/>
              <a:t>1:00pm		Depart Oaker Wood</a:t>
            </a:r>
          </a:p>
        </p:txBody>
      </p:sp>
    </p:spTree>
    <p:extLst>
      <p:ext uri="{BB962C8B-B14F-4D97-AF65-F5344CB8AC3E}">
        <p14:creationId xmlns:p14="http://schemas.microsoft.com/office/powerpoint/2010/main" val="420599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09758" y="1326015"/>
            <a:ext cx="7358114" cy="707886"/>
          </a:xfrm>
          <a:prstGeom prst="rect">
            <a:avLst/>
          </a:prstGeom>
          <a:noFill/>
        </p:spPr>
        <p:txBody>
          <a:bodyPr wrap="square" rtlCol="0">
            <a:spAutoFit/>
          </a:bodyPr>
          <a:lstStyle/>
          <a:p>
            <a:pPr algn="ctr"/>
            <a:r>
              <a:rPr lang="en-GB" sz="4000" u="sng" dirty="0">
                <a:solidFill>
                  <a:srgbClr val="103848"/>
                </a:solidFill>
                <a:latin typeface="+mj-lt"/>
              </a:rPr>
              <a:t>What you need to bring</a:t>
            </a:r>
          </a:p>
        </p:txBody>
      </p:sp>
      <p:sp>
        <p:nvSpPr>
          <p:cNvPr id="5" name="TextBox 4"/>
          <p:cNvSpPr txBox="1"/>
          <p:nvPr/>
        </p:nvSpPr>
        <p:spPr>
          <a:xfrm>
            <a:off x="357158" y="2214554"/>
            <a:ext cx="8463314" cy="4293483"/>
          </a:xfrm>
          <a:prstGeom prst="rect">
            <a:avLst/>
          </a:prstGeom>
          <a:noFill/>
        </p:spPr>
        <p:txBody>
          <a:bodyPr wrap="square" rtlCol="0">
            <a:spAutoFit/>
          </a:bodyPr>
          <a:lstStyle/>
          <a:p>
            <a:pPr>
              <a:buFont typeface="Arial" pitchFamily="34" charset="0"/>
              <a:buChar char="•"/>
            </a:pPr>
            <a:r>
              <a:rPr lang="en-GB" sz="2100" dirty="0">
                <a:solidFill>
                  <a:srgbClr val="103848"/>
                </a:solidFill>
              </a:rPr>
              <a:t> Sleeping bag and pillow</a:t>
            </a:r>
          </a:p>
          <a:p>
            <a:pPr>
              <a:buFont typeface="Arial" pitchFamily="34" charset="0"/>
              <a:buChar char="•"/>
            </a:pPr>
            <a:r>
              <a:rPr lang="en-GB" sz="2100" dirty="0">
                <a:solidFill>
                  <a:srgbClr val="103848"/>
                </a:solidFill>
              </a:rPr>
              <a:t> Plenty of changes of clothes – preferably tracksuits rather than jeans as these can become heavy when wet</a:t>
            </a:r>
          </a:p>
          <a:p>
            <a:pPr>
              <a:buFont typeface="Arial" pitchFamily="34" charset="0"/>
              <a:buChar char="•"/>
            </a:pPr>
            <a:r>
              <a:rPr lang="en-GB" sz="2100" dirty="0">
                <a:solidFill>
                  <a:srgbClr val="103848"/>
                </a:solidFill>
              </a:rPr>
              <a:t> Walking boots / wellies </a:t>
            </a:r>
          </a:p>
          <a:p>
            <a:pPr>
              <a:buFont typeface="Arial" pitchFamily="34" charset="0"/>
              <a:buChar char="•"/>
            </a:pPr>
            <a:r>
              <a:rPr lang="en-GB" sz="2100" dirty="0">
                <a:solidFill>
                  <a:srgbClr val="103848"/>
                </a:solidFill>
              </a:rPr>
              <a:t> Old trainers/ pumps - to wear in the lake or rafting session</a:t>
            </a:r>
          </a:p>
          <a:p>
            <a:pPr>
              <a:buFont typeface="Arial" pitchFamily="34" charset="0"/>
              <a:buChar char="•"/>
            </a:pPr>
            <a:r>
              <a:rPr lang="en-GB" sz="2100" dirty="0">
                <a:solidFill>
                  <a:srgbClr val="103848"/>
                </a:solidFill>
              </a:rPr>
              <a:t> Towel</a:t>
            </a:r>
          </a:p>
          <a:p>
            <a:pPr>
              <a:buFont typeface="Arial" pitchFamily="34" charset="0"/>
              <a:buChar char="•"/>
            </a:pPr>
            <a:r>
              <a:rPr lang="en-GB" sz="2100" dirty="0">
                <a:solidFill>
                  <a:srgbClr val="103848"/>
                </a:solidFill>
              </a:rPr>
              <a:t> Drinks bottle</a:t>
            </a:r>
          </a:p>
          <a:p>
            <a:pPr>
              <a:buFont typeface="Arial" pitchFamily="34" charset="0"/>
              <a:buChar char="•"/>
            </a:pPr>
            <a:r>
              <a:rPr lang="en-GB" sz="2100" dirty="0">
                <a:solidFill>
                  <a:srgbClr val="103848"/>
                </a:solidFill>
              </a:rPr>
              <a:t> Insect Repellent / sunscreen</a:t>
            </a:r>
          </a:p>
          <a:p>
            <a:pPr>
              <a:buFont typeface="Arial" pitchFamily="34" charset="0"/>
              <a:buChar char="•"/>
            </a:pPr>
            <a:r>
              <a:rPr lang="en-GB" sz="2100" dirty="0">
                <a:solidFill>
                  <a:srgbClr val="103848"/>
                </a:solidFill>
              </a:rPr>
              <a:t> Pyjamas, wash kit, toothbrush, shower gel, shampoo, </a:t>
            </a:r>
            <a:r>
              <a:rPr lang="en-GB" sz="2100">
                <a:solidFill>
                  <a:srgbClr val="103848"/>
                </a:solidFill>
              </a:rPr>
              <a:t>hair ties</a:t>
            </a:r>
            <a:endParaRPr lang="en-GB" sz="2100" dirty="0">
              <a:solidFill>
                <a:srgbClr val="103848"/>
              </a:solidFill>
            </a:endParaRPr>
          </a:p>
          <a:p>
            <a:pPr>
              <a:buFont typeface="Arial" pitchFamily="34" charset="0"/>
              <a:buChar char="•"/>
            </a:pPr>
            <a:r>
              <a:rPr lang="en-GB" sz="2100" dirty="0">
                <a:solidFill>
                  <a:srgbClr val="103848"/>
                </a:solidFill>
              </a:rPr>
              <a:t> Torch (optional)</a:t>
            </a:r>
          </a:p>
          <a:p>
            <a:pPr>
              <a:buFont typeface="Arial" pitchFamily="34" charset="0"/>
              <a:buChar char="•"/>
            </a:pPr>
            <a:r>
              <a:rPr lang="en-GB" sz="2100" dirty="0">
                <a:solidFill>
                  <a:srgbClr val="103848"/>
                </a:solidFill>
              </a:rPr>
              <a:t> Waterproof coat</a:t>
            </a:r>
          </a:p>
          <a:p>
            <a:pPr>
              <a:buFont typeface="Arial" pitchFamily="34" charset="0"/>
              <a:buChar char="•"/>
            </a:pPr>
            <a:r>
              <a:rPr lang="en-GB" sz="2100" dirty="0">
                <a:solidFill>
                  <a:srgbClr val="103848"/>
                </a:solidFill>
              </a:rPr>
              <a:t> Any medication that you will need for your stay – Inhalers etc</a:t>
            </a:r>
          </a:p>
          <a:p>
            <a:pPr>
              <a:buFont typeface="Arial" pitchFamily="34" charset="0"/>
              <a:buChar char="•"/>
            </a:pPr>
            <a:r>
              <a:rPr lang="en-GB" sz="2100" dirty="0">
                <a:solidFill>
                  <a:srgbClr val="103848"/>
                </a:solidFill>
              </a:rPr>
              <a:t> Pocket Money for gift shop £5-10 (optional)</a:t>
            </a:r>
          </a:p>
        </p:txBody>
      </p:sp>
      <p:pic>
        <p:nvPicPr>
          <p:cNvPr id="7" name="Picture 6" descr="Green letters on a black background&#10;&#10;Description automatically generated with medium confidence">
            <a:extLst>
              <a:ext uri="{FF2B5EF4-FFF2-40B4-BE49-F238E27FC236}">
                <a16:creationId xmlns:a16="http://schemas.microsoft.com/office/drawing/2014/main" id="{CBEA1450-A186-495C-BD1E-70E72C3D13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60648"/>
            <a:ext cx="3064999" cy="9166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additive="base">
                                        <p:cTn id="49"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 calcmode="lin" valueType="num">
                                      <p:cBhvr additive="base">
                                        <p:cTn id="55"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
                                            <p:txEl>
                                              <p:pRg st="9" end="9"/>
                                            </p:txEl>
                                          </p:spTgt>
                                        </p:tgtEl>
                                        <p:attrNameLst>
                                          <p:attrName>style.visibility</p:attrName>
                                        </p:attrNameLst>
                                      </p:cBhvr>
                                      <p:to>
                                        <p:strVal val="visible"/>
                                      </p:to>
                                    </p:set>
                                    <p:anim calcmode="lin" valueType="num">
                                      <p:cBhvr additive="base">
                                        <p:cTn id="61"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5">
                                            <p:txEl>
                                              <p:pRg st="10" end="10"/>
                                            </p:txEl>
                                          </p:spTgt>
                                        </p:tgtEl>
                                        <p:attrNameLst>
                                          <p:attrName>style.visibility</p:attrName>
                                        </p:attrNameLst>
                                      </p:cBhvr>
                                      <p:to>
                                        <p:strVal val="visible"/>
                                      </p:to>
                                    </p:set>
                                    <p:anim calcmode="lin" valueType="num">
                                      <p:cBhvr additive="base">
                                        <p:cTn id="67" dur="500" fill="hold"/>
                                        <p:tgtEl>
                                          <p:spTgt spid="5">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5">
                                            <p:txEl>
                                              <p:pRg st="11" end="11"/>
                                            </p:txEl>
                                          </p:spTgt>
                                        </p:tgtEl>
                                        <p:attrNameLst>
                                          <p:attrName>style.visibility</p:attrName>
                                        </p:attrNameLst>
                                      </p:cBhvr>
                                      <p:to>
                                        <p:strVal val="visible"/>
                                      </p:to>
                                    </p:set>
                                    <p:anim calcmode="lin" valueType="num">
                                      <p:cBhvr additive="base">
                                        <p:cTn id="73" dur="500" fill="hold"/>
                                        <p:tgtEl>
                                          <p:spTgt spid="5">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42603" y="1457278"/>
            <a:ext cx="3858792" cy="707886"/>
          </a:xfrm>
          <a:prstGeom prst="rect">
            <a:avLst/>
          </a:prstGeom>
          <a:noFill/>
        </p:spPr>
        <p:txBody>
          <a:bodyPr wrap="square" rtlCol="0">
            <a:spAutoFit/>
          </a:bodyPr>
          <a:lstStyle/>
          <a:p>
            <a:pPr algn="ctr"/>
            <a:r>
              <a:rPr lang="en-GB" sz="4000" u="sng" dirty="0">
                <a:solidFill>
                  <a:srgbClr val="103848"/>
                </a:solidFill>
                <a:latin typeface="+mj-lt"/>
              </a:rPr>
              <a:t>Meal Times</a:t>
            </a:r>
          </a:p>
        </p:txBody>
      </p:sp>
      <p:grpSp>
        <p:nvGrpSpPr>
          <p:cNvPr id="3" name="Group 2">
            <a:extLst>
              <a:ext uri="{FF2B5EF4-FFF2-40B4-BE49-F238E27FC236}">
                <a16:creationId xmlns:a16="http://schemas.microsoft.com/office/drawing/2014/main" id="{1E6839BE-9C8D-426E-98DA-0E899919C12A}"/>
              </a:ext>
            </a:extLst>
          </p:cNvPr>
          <p:cNvGrpSpPr/>
          <p:nvPr/>
        </p:nvGrpSpPr>
        <p:grpSpPr>
          <a:xfrm>
            <a:off x="1329601" y="4211380"/>
            <a:ext cx="7051808" cy="2414280"/>
            <a:chOff x="1234968" y="3275276"/>
            <a:chExt cx="7051808" cy="2414280"/>
          </a:xfrm>
        </p:grpSpPr>
        <p:sp>
          <p:nvSpPr>
            <p:cNvPr id="5" name="TextBox 4"/>
            <p:cNvSpPr txBox="1"/>
            <p:nvPr/>
          </p:nvSpPr>
          <p:spPr>
            <a:xfrm>
              <a:off x="1234968" y="3275276"/>
              <a:ext cx="7027144" cy="400110"/>
            </a:xfrm>
            <a:prstGeom prst="rect">
              <a:avLst/>
            </a:prstGeom>
            <a:noFill/>
          </p:spPr>
          <p:txBody>
            <a:bodyPr wrap="square" rtlCol="0">
              <a:spAutoFit/>
            </a:bodyPr>
            <a:lstStyle/>
            <a:p>
              <a:pPr>
                <a:buFont typeface="Arial" pitchFamily="34" charset="0"/>
                <a:buChar char="•"/>
              </a:pPr>
              <a:r>
                <a:rPr lang="en-GB" sz="2000" dirty="0">
                  <a:solidFill>
                    <a:srgbClr val="103848"/>
                  </a:solidFill>
                </a:rPr>
                <a:t> Breakfast – 	Cereals, Toast, Juice, Fruit</a:t>
              </a:r>
            </a:p>
          </p:txBody>
        </p:sp>
        <p:sp>
          <p:nvSpPr>
            <p:cNvPr id="6" name="TextBox 5">
              <a:extLst>
                <a:ext uri="{FF2B5EF4-FFF2-40B4-BE49-F238E27FC236}">
                  <a16:creationId xmlns:a16="http://schemas.microsoft.com/office/drawing/2014/main" id="{B22A3666-B33A-4250-B279-CAFB3DD6364E}"/>
                </a:ext>
              </a:extLst>
            </p:cNvPr>
            <p:cNvSpPr txBox="1"/>
            <p:nvPr/>
          </p:nvSpPr>
          <p:spPr>
            <a:xfrm>
              <a:off x="1259632" y="3926148"/>
              <a:ext cx="7027144" cy="707886"/>
            </a:xfrm>
            <a:prstGeom prst="rect">
              <a:avLst/>
            </a:prstGeom>
            <a:noFill/>
          </p:spPr>
          <p:txBody>
            <a:bodyPr wrap="square" rtlCol="0">
              <a:spAutoFit/>
            </a:bodyPr>
            <a:lstStyle/>
            <a:p>
              <a:pPr>
                <a:buFont typeface="Arial" pitchFamily="34" charset="0"/>
                <a:buChar char="•"/>
              </a:pPr>
              <a:r>
                <a:rPr lang="en-GB" sz="2000" dirty="0">
                  <a:solidFill>
                    <a:srgbClr val="103848"/>
                  </a:solidFill>
                </a:rPr>
                <a:t> Lunch – e.g. 	Hot Dogs, Sandwiches, Burgers, Fruit,   		Crisps, Chocolate</a:t>
              </a:r>
            </a:p>
          </p:txBody>
        </p:sp>
        <p:sp>
          <p:nvSpPr>
            <p:cNvPr id="7" name="TextBox 6">
              <a:extLst>
                <a:ext uri="{FF2B5EF4-FFF2-40B4-BE49-F238E27FC236}">
                  <a16:creationId xmlns:a16="http://schemas.microsoft.com/office/drawing/2014/main" id="{0D5EF80F-CD9A-464B-A481-C7CB2F341534}"/>
                </a:ext>
              </a:extLst>
            </p:cNvPr>
            <p:cNvSpPr txBox="1"/>
            <p:nvPr/>
          </p:nvSpPr>
          <p:spPr>
            <a:xfrm>
              <a:off x="1259632" y="4673893"/>
              <a:ext cx="7027144" cy="1015663"/>
            </a:xfrm>
            <a:prstGeom prst="rect">
              <a:avLst/>
            </a:prstGeom>
            <a:noFill/>
          </p:spPr>
          <p:txBody>
            <a:bodyPr wrap="square" rtlCol="0">
              <a:spAutoFit/>
            </a:bodyPr>
            <a:lstStyle/>
            <a:p>
              <a:pPr>
                <a:buFont typeface="Arial" pitchFamily="34" charset="0"/>
                <a:buChar char="•"/>
              </a:pPr>
              <a:r>
                <a:rPr lang="en-GB" sz="2000" dirty="0">
                  <a:solidFill>
                    <a:srgbClr val="103848"/>
                  </a:solidFill>
                </a:rPr>
                <a:t> Supper – e.g. 	Spaghetti Bolognaise, Chicken Curry, 			Chicken Nuggets &amp; Chips, Pasta Bake, 		Lasagne</a:t>
              </a:r>
            </a:p>
          </p:txBody>
        </p:sp>
      </p:grpSp>
      <p:sp>
        <p:nvSpPr>
          <p:cNvPr id="9" name="TextBox 8">
            <a:extLst>
              <a:ext uri="{FF2B5EF4-FFF2-40B4-BE49-F238E27FC236}">
                <a16:creationId xmlns:a16="http://schemas.microsoft.com/office/drawing/2014/main" id="{5D387F5D-EF71-4E2C-992C-11A5F7F139D0}"/>
              </a:ext>
            </a:extLst>
          </p:cNvPr>
          <p:cNvSpPr txBox="1"/>
          <p:nvPr/>
        </p:nvSpPr>
        <p:spPr>
          <a:xfrm>
            <a:off x="1151619" y="2215373"/>
            <a:ext cx="6840760" cy="1631216"/>
          </a:xfrm>
          <a:prstGeom prst="rect">
            <a:avLst/>
          </a:prstGeom>
          <a:noFill/>
        </p:spPr>
        <p:txBody>
          <a:bodyPr wrap="square" rtlCol="0">
            <a:spAutoFit/>
          </a:bodyPr>
          <a:lstStyle/>
          <a:p>
            <a:r>
              <a:rPr lang="en-GB" sz="2500" dirty="0">
                <a:solidFill>
                  <a:srgbClr val="103848"/>
                </a:solidFill>
              </a:rPr>
              <a:t>The school will be sent menu choices a few weeks before arrival. Everyone eats the same meal with the exception of dietary requirements</a:t>
            </a:r>
          </a:p>
        </p:txBody>
      </p:sp>
      <p:pic>
        <p:nvPicPr>
          <p:cNvPr id="11" name="Picture 10" descr="Green letters on a black background&#10;&#10;Description automatically generated with medium confidence">
            <a:extLst>
              <a:ext uri="{FF2B5EF4-FFF2-40B4-BE49-F238E27FC236}">
                <a16:creationId xmlns:a16="http://schemas.microsoft.com/office/drawing/2014/main" id="{2D6932AA-B60B-E6E1-E4FC-7C5E441AD2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39500" y="286259"/>
            <a:ext cx="3064999" cy="91666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50B01-A496-469E-9AFC-DB83D07693DC}"/>
              </a:ext>
            </a:extLst>
          </p:cNvPr>
          <p:cNvSpPr>
            <a:spLocks noGrp="1"/>
          </p:cNvSpPr>
          <p:nvPr>
            <p:ph type="title"/>
          </p:nvPr>
        </p:nvSpPr>
        <p:spPr/>
        <p:txBody>
          <a:bodyPr/>
          <a:lstStyle/>
          <a:p>
            <a:r>
              <a:rPr lang="en-GB" dirty="0"/>
              <a:t>Social Media &amp; Photos</a:t>
            </a:r>
          </a:p>
        </p:txBody>
      </p:sp>
      <p:sp>
        <p:nvSpPr>
          <p:cNvPr id="3" name="TextBox 2">
            <a:extLst>
              <a:ext uri="{FF2B5EF4-FFF2-40B4-BE49-F238E27FC236}">
                <a16:creationId xmlns:a16="http://schemas.microsoft.com/office/drawing/2014/main" id="{9F6FB362-FC70-F1B6-95AE-455EF2F30141}"/>
              </a:ext>
            </a:extLst>
          </p:cNvPr>
          <p:cNvSpPr txBox="1"/>
          <p:nvPr/>
        </p:nvSpPr>
        <p:spPr>
          <a:xfrm>
            <a:off x="611560" y="1844824"/>
            <a:ext cx="5832648" cy="4093428"/>
          </a:xfrm>
          <a:prstGeom prst="rect">
            <a:avLst/>
          </a:prstGeom>
          <a:noFill/>
        </p:spPr>
        <p:txBody>
          <a:bodyPr wrap="square" rtlCol="0">
            <a:spAutoFit/>
          </a:bodyPr>
          <a:lstStyle/>
          <a:p>
            <a:pPr marL="285750" indent="-285750">
              <a:buFont typeface="Arial" panose="020B0604020202020204" pitchFamily="34" charset="0"/>
              <a:buChar char="•"/>
            </a:pPr>
            <a:r>
              <a:rPr lang="en-GB" sz="2000" dirty="0"/>
              <a:t>We tend to share posts and photos from schools rather than taking our own photos due to permissions.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We find that parents enjoy seeing what the children are doing, so if your school is sharing photos, please do tag Oaker Wood.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If your schools does have permission for photos, please do let us know as if we know we are ok to take photos, we will do! Photos will often be shared on social media where appropriate.</a:t>
            </a:r>
          </a:p>
        </p:txBody>
      </p:sp>
      <p:pic>
        <p:nvPicPr>
          <p:cNvPr id="5" name="Picture 4" descr="A picture containing text, poster, font, graphics&#10;&#10;Description automatically generated">
            <a:extLst>
              <a:ext uri="{FF2B5EF4-FFF2-40B4-BE49-F238E27FC236}">
                <a16:creationId xmlns:a16="http://schemas.microsoft.com/office/drawing/2014/main" id="{3E55F0F2-BB2D-65D4-2606-EC41510A60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20272" y="1988840"/>
            <a:ext cx="1926163" cy="3501008"/>
          </a:xfrm>
          <a:prstGeom prst="rect">
            <a:avLst/>
          </a:prstGeom>
        </p:spPr>
      </p:pic>
    </p:spTree>
    <p:extLst>
      <p:ext uri="{BB962C8B-B14F-4D97-AF65-F5344CB8AC3E}">
        <p14:creationId xmlns:p14="http://schemas.microsoft.com/office/powerpoint/2010/main" val="1952792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1575" y="3358695"/>
            <a:ext cx="5959849" cy="707886"/>
          </a:xfrm>
          <a:prstGeom prst="rect">
            <a:avLst/>
          </a:prstGeom>
          <a:noFill/>
        </p:spPr>
        <p:txBody>
          <a:bodyPr wrap="square" rtlCol="0">
            <a:spAutoFit/>
          </a:bodyPr>
          <a:lstStyle/>
          <a:p>
            <a:pPr algn="ctr"/>
            <a:r>
              <a:rPr lang="en-GB" sz="4000" dirty="0">
                <a:solidFill>
                  <a:srgbClr val="103848"/>
                </a:solidFill>
                <a:latin typeface="+mj-lt"/>
              </a:rPr>
              <a:t>Any Questions?</a:t>
            </a:r>
          </a:p>
        </p:txBody>
      </p:sp>
      <p:pic>
        <p:nvPicPr>
          <p:cNvPr id="7" name="Picture 6" descr="Green letters on a black background&#10;&#10;Description automatically generated with medium confidence">
            <a:extLst>
              <a:ext uri="{FF2B5EF4-FFF2-40B4-BE49-F238E27FC236}">
                <a16:creationId xmlns:a16="http://schemas.microsoft.com/office/drawing/2014/main" id="{22216E91-8BEA-8AD2-E5EE-BA3CA37E7D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8999" y="620625"/>
            <a:ext cx="3064999" cy="916662"/>
          </a:xfrm>
          <a:prstGeom prst="rect">
            <a:avLst/>
          </a:prstGeom>
        </p:spPr>
      </p:pic>
    </p:spTree>
    <p:extLst>
      <p:ext uri="{BB962C8B-B14F-4D97-AF65-F5344CB8AC3E}">
        <p14:creationId xmlns:p14="http://schemas.microsoft.com/office/powerpoint/2010/main" val="418763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aker Wood">
  <a:themeElements>
    <a:clrScheme name="Oaker Wood">
      <a:dk1>
        <a:srgbClr val="0A2832"/>
      </a:dk1>
      <a:lt1>
        <a:srgbClr val="FFFFFF"/>
      </a:lt1>
      <a:dk2>
        <a:srgbClr val="076633"/>
      </a:dk2>
      <a:lt2>
        <a:srgbClr val="E8E3DF"/>
      </a:lt2>
      <a:accent1>
        <a:srgbClr val="003867"/>
      </a:accent1>
      <a:accent2>
        <a:srgbClr val="F46E6B"/>
      </a:accent2>
      <a:accent3>
        <a:srgbClr val="E8E3DF"/>
      </a:accent3>
      <a:accent4>
        <a:srgbClr val="92654B"/>
      </a:accent4>
      <a:accent5>
        <a:srgbClr val="DCAA5A"/>
      </a:accent5>
      <a:accent6>
        <a:srgbClr val="5B4430"/>
      </a:accent6>
      <a:hlink>
        <a:srgbClr val="F46E6B"/>
      </a:hlink>
      <a:folHlink>
        <a:srgbClr val="003867"/>
      </a:folHlink>
    </a:clrScheme>
    <a:fontScheme name="Oaker Wood">
      <a:majorFont>
        <a:latin typeface="Chelsea Market"/>
        <a:ea typeface=""/>
        <a:cs typeface=""/>
      </a:majorFont>
      <a:minorFont>
        <a:latin typeface="Mul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aker Wood" id="{84AF7C14-555D-46B1-94B5-39913056CB06}" vid="{A80FBEC4-64AD-4BB5-94F3-95367D6DC0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Oaker Wood</Template>
  <TotalTime>1969</TotalTime>
  <Words>680</Words>
  <Application>Microsoft Office PowerPoint</Application>
  <PresentationFormat>On-screen Show (4:3)</PresentationFormat>
  <Paragraphs>114</Paragraphs>
  <Slides>25</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Chelsea Market</vt:lpstr>
      <vt:lpstr>Muli</vt:lpstr>
      <vt:lpstr>Oaker Wood</vt:lpstr>
      <vt:lpstr>Marlbrook, Little Dewchurch,  Wellington &amp;St Martins Primary Schools Camping Residential 2024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&amp; Photos</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Henry Newman Catholic College Camping Residential 2013</dc:title>
  <dc:creator>Oakerwood</dc:creator>
  <cp:lastModifiedBy>Warren Hollingsworth</cp:lastModifiedBy>
  <cp:revision>132</cp:revision>
  <dcterms:created xsi:type="dcterms:W3CDTF">2013-05-10T10:17:47Z</dcterms:created>
  <dcterms:modified xsi:type="dcterms:W3CDTF">2024-06-05T13:39:07Z</dcterms:modified>
</cp:coreProperties>
</file>